
<file path=[Content_Types].xml><?xml version="1.0" encoding="utf-8"?>
<Types xmlns="http://schemas.openxmlformats.org/package/2006/content-types">
  <Default ContentType="image/jpeg" Extension="jpg"/>
  <Default ContentType="application/vnd.openxmlformats-officedocument.vmlDrawing" Extension="vml"/>
  <Default ContentType="image/gif" Extension="gif"/>
  <Default ContentType="application/vnd.openxmlformats-officedocument.oleObject" Extension="bin"/>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70" roundtripDataSignature="AMtx7mggAfff+814M+k397zOiPZSULhop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04E4C4B-8976-4367-85D6-4B4D3CE8483E}">
  <a:tblStyle styleId="{704E4C4B-8976-4367-85D6-4B4D3CE8483E}"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b="off" i="off"/>
      <a:tcStyle>
        <a:fill>
          <a:solidFill>
            <a:srgbClr val="CFD7E7"/>
          </a:solidFill>
        </a:fill>
      </a:tcStyle>
    </a:band1H>
    <a:band2H>
      <a:tcTxStyle b="off" i="off"/>
    </a:band2H>
    <a:band1V>
      <a:tcTxStyle b="off" i="off"/>
      <a:tcStyle>
        <a:fill>
          <a:solidFill>
            <a:srgbClr val="CFD7E7"/>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0BD556D6-FD5F-48FA-B58B-239475BE62B6}"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F1F5"/>
          </a:solidFill>
        </a:fill>
      </a:tcStyle>
    </a:wholeTbl>
    <a:band1H>
      <a:tcTxStyle b="off" i="off"/>
      <a:tcStyle>
        <a:fill>
          <a:solidFill>
            <a:srgbClr val="CEE2EA"/>
          </a:solidFill>
        </a:fill>
      </a:tcStyle>
    </a:band1H>
    <a:band2H>
      <a:tcTxStyle b="off" i="off"/>
    </a:band2H>
    <a:band1V>
      <a:tcTxStyle b="off" i="off"/>
      <a:tcStyle>
        <a:fill>
          <a:solidFill>
            <a:srgbClr val="CEE2EA"/>
          </a:solidFill>
        </a:fill>
      </a:tcStyle>
    </a:band1V>
    <a:band2V>
      <a:tcTxStyle b="off" i="off"/>
    </a:band2V>
    <a:lastCol>
      <a:tcTxStyle b="on" i="off">
        <a:font>
          <a:latin typeface="Arial"/>
          <a:ea typeface="Arial"/>
          <a:cs typeface="Arial"/>
        </a:font>
        <a:schemeClr val="lt1"/>
      </a:tcTxStyle>
      <a:tcStyle>
        <a:fill>
          <a:solidFill>
            <a:schemeClr val="accent5"/>
          </a:solidFill>
        </a:fill>
      </a:tcStyle>
    </a:lastCol>
    <a:firstCol>
      <a:tcTxStyle b="on" i="off">
        <a:font>
          <a:latin typeface="Arial"/>
          <a:ea typeface="Arial"/>
          <a:cs typeface="Arial"/>
        </a:font>
        <a:schemeClr val="lt1"/>
      </a:tcTxStyle>
      <a:tcStyle>
        <a:fill>
          <a:solidFill>
            <a:schemeClr val="accent5"/>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5"/>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5"/>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0" Type="http://customschemas.google.com/relationships/presentationmetadata" Target="meta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slide" Target="slides/slide63.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 name="Google Shape;89;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 name="Google Shape;156;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Another part of working with a buddy referee is how and when to interchange. What side will you put the score card? Who will inspect the fields, players and so on.</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That’s why it’s important for referees to be early to the field, so that they have sufficient time to have their pre-game discussion and do the pre-game checks.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Has anyone had experience of this?(if yes) What did the referee (or you) do?</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Check of shoes and nails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Field check</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Why would it be important to do these checks? (Referee Responsibilities)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Player safety</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70" name="Google Shape;170;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Another important part of the pre-game preparation is warming up. Players often warm up by passing the ball or doing drills, so why wouldn’t the referee? You can practice setting your 5m and angle running so that you get into the right mind-set before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90" name="Google Shape;19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Now you’re warmed up and you’ve done your inspections it’s time to do the coin toss and talk to the captains. It’s always a good idea to introduce yourself and invite the captains to do the same. Try to remember the captain’s names as this is a good way to build rapport.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Interactive Discussion:</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1" lang="en-GB" sz="1200" u="none" cap="none" strike="noStrike">
                <a:solidFill>
                  <a:schemeClr val="dk1"/>
                </a:solidFill>
                <a:latin typeface="Calibri"/>
                <a:ea typeface="Calibri"/>
                <a:cs typeface="Calibri"/>
                <a:sym typeface="Calibri"/>
              </a:rPr>
              <a:t>What does the winning captain get?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Answers should cover: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To start off with the ball</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Determine the direction of play for the first half</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Choice of interchange box</a:t>
            </a:r>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Free set of steak knives….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1" lang="en-GB" sz="1200" u="none" cap="none" strike="noStrike">
                <a:solidFill>
                  <a:schemeClr val="dk1"/>
                </a:solidFill>
                <a:latin typeface="Calibri"/>
                <a:ea typeface="Calibri"/>
                <a:cs typeface="Calibri"/>
                <a:sym typeface="Calibri"/>
              </a:rPr>
              <a:t>Ensure that all of the correct answers are covered off before moving on</a:t>
            </a:r>
            <a:endParaRPr/>
          </a:p>
          <a:p>
            <a:pPr indent="0" lvl="0" marL="0" marR="0" rtl="0" algn="l">
              <a:lnSpc>
                <a:spcPct val="100000"/>
              </a:lnSpc>
              <a:spcBef>
                <a:spcPts val="0"/>
              </a:spcBef>
              <a:spcAft>
                <a:spcPts val="0"/>
              </a:spcAft>
              <a:buSzPts val="1400"/>
              <a:buNone/>
            </a:pPr>
            <a:r>
              <a:t/>
            </a:r>
            <a:endParaRPr b="0" i="1"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Once you’ve done the coin toss, you now have an opportunity to talk to both captains to set the tone of the game as well as how you’ll be refereeing and what you’ll be focusing on (if applicable). This is not dos and don’ts discussion. Remember the referee is there to facilitate the game and prevent problems from arising.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198" name="Google Shape;198;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1" name="Google Shape;211;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Ask people to point out or describe where everyone would be standing at the start of the game.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Who stands where?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attaching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Half way line facing their score line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does the defending team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10m line facing the attacking team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Where should the on-field referee stand?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Just in front of or behind the defensive line, with a clear line of sight to the attacking player with the ball.</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Hand raised in the air, whistle ready.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Where should the side-line/buddy referee(s) stand?</a:t>
            </a:r>
            <a:endParaRPr/>
          </a:p>
          <a:p>
            <a:pPr indent="0" lvl="1" marL="45720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Answer: Just inline with the defensive line on the 10m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212" name="Google Shape;212;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Referee’s cast a ‘shadow’ in the game. This shadow is everything you say and do, and everything you don’t say or do.</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Ask:</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What do you think I mean by that?</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(pause)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Prompt questions: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What is the impact of a referee’s whistle tone?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Why would a referee’s posture be important?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t>
            </a:r>
            <a:endParaRPr/>
          </a:p>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Say: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As a referee you have an opportunity to communicate with the defenders prior to the tap. We’ll go into this more later, but it’s something to reflect on.</a:t>
            </a:r>
            <a:endParaRPr b="0" i="0" sz="1200" u="none" cap="none" strike="noStrike">
              <a:solidFill>
                <a:schemeClr val="dk1"/>
              </a:solidFill>
              <a:latin typeface="Calibri"/>
              <a:ea typeface="Calibri"/>
              <a:cs typeface="Calibri"/>
              <a:sym typeface="Calibri"/>
            </a:endParaRPr>
          </a:p>
        </p:txBody>
      </p:sp>
      <p:sp>
        <p:nvSpPr>
          <p:cNvPr id="256" name="Google Shape;256;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4" name="Google Shape;264;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5" name="Google Shape;95;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by the defender or the attacker.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Touches should be claimed by the defender</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A Touch can be made on any part of the body, hair or clothing or the ball.</a:t>
            </a:r>
            <a:endParaRPr/>
          </a:p>
          <a:p>
            <a:pPr indent="-171450" lvl="0" marL="171450" marR="0" rtl="0" algn="l">
              <a:lnSpc>
                <a:spcPct val="100000"/>
              </a:lnSpc>
              <a:spcBef>
                <a:spcPts val="0"/>
              </a:spcBef>
              <a:spcAft>
                <a:spcPts val="0"/>
              </a:spcAft>
              <a:buClr>
                <a:schemeClr val="dk1"/>
              </a:buClr>
              <a:buSzPts val="720"/>
              <a:buFont typeface="Arial"/>
              <a:buChar char="•"/>
            </a:pPr>
            <a:r>
              <a:rPr b="0" i="0" lang="en-GB" sz="1200" u="none" cap="none" strike="noStrike">
                <a:solidFill>
                  <a:schemeClr val="dk1"/>
                </a:solidFill>
                <a:latin typeface="Calibri"/>
                <a:ea typeface="Calibri"/>
                <a:cs typeface="Calibri"/>
                <a:sym typeface="Calibri"/>
              </a:rPr>
              <a:t>It must be made with a minimum of force</a:t>
            </a:r>
            <a:endParaRPr/>
          </a:p>
        </p:txBody>
      </p:sp>
      <p:sp>
        <p:nvSpPr>
          <p:cNvPr id="288" name="Google Shape;288;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Following a Touch, the attacker must perform a roll ball at the mark</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mark is where the Touch occurred</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If the Touch count reaches 6, a change of possession occurs</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03" name="Google Shape;303;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controlled. The ball must be placed on the ground with a minimum of a foot passing over.</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ball does not have to be rolled, but if it is it must not be rolled not more than 1m.</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 roll ball must be performed with effort to be parallel to the sidelines</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14" name="Google Shape;314;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Once the Touch occurs, the defence must retreat “7m”. The defence may not advance until they reach the 7m line.</a:t>
            </a:r>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referee anticipates the next Touch and positions on the new “7m”, 1-2 players left or right of the ball.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rgbClr val="FF0000"/>
                </a:solidFill>
                <a:latin typeface="Calibri"/>
                <a:ea typeface="Calibri"/>
                <a:cs typeface="Calibri"/>
                <a:sym typeface="Calibri"/>
              </a:rPr>
              <a:t>The support referees  are to be in line with the control referee at the new “7m”. – separate slide?</a:t>
            </a:r>
            <a:endParaRPr b="0" i="0" sz="12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23" name="Google Shape;323;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1" name="Google Shape;331;p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6" name="Google Shape;336;p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2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b="1" i="0" lang="en-GB" sz="1200" u="none" cap="none" strike="noStrike">
                <a:solidFill>
                  <a:srgbClr val="FF0000"/>
                </a:solidFill>
                <a:latin typeface="Calibri"/>
                <a:ea typeface="Calibri"/>
                <a:cs typeface="Calibri"/>
                <a:sym typeface="Calibri"/>
              </a:rPr>
              <a:t>Practice the signals </a:t>
            </a:r>
            <a:endParaRPr/>
          </a:p>
          <a:p>
            <a:pPr indent="0" lvl="0" marL="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6th touch</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out of play</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ball to ground</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rollball</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incorrect tap</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caught</a:t>
            </a:r>
            <a:endParaRPr/>
          </a:p>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half places the ball on or over the scoreline</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b="1" i="0" sz="2400" u="none" cap="none" strike="noStrike">
              <a:solidFill>
                <a:srgbClr val="FF0000"/>
              </a:solidFill>
              <a:latin typeface="Calibri"/>
              <a:ea typeface="Calibri"/>
              <a:cs typeface="Calibri"/>
              <a:sym typeface="Calibri"/>
            </a:endParaRPr>
          </a:p>
        </p:txBody>
      </p:sp>
      <p:sp>
        <p:nvSpPr>
          <p:cNvPr id="344" name="Google Shape;344;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0" name="Google Shape;350;p2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Discuss how play restarts after a change of possession (roll ball on the mark, touch count</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restarts, defence gets back onside)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Also discuss what the mark is and where it is.</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 Discuss where the referee needs to be after the</a:t>
            </a:r>
            <a:endParaRPr b="0" i="0" sz="1200" u="none" cap="none" strike="noStrike">
              <a:solidFill>
                <a:schemeClr val="dk1"/>
              </a:solidFill>
              <a:latin typeface="Calibri"/>
              <a:ea typeface="Calibri"/>
              <a:cs typeface="Calibri"/>
              <a:sym typeface="Calibri"/>
            </a:endParaRPr>
          </a:p>
        </p:txBody>
      </p:sp>
      <p:sp>
        <p:nvSpPr>
          <p:cNvPr id="351" name="Google Shape;351;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7" name="Google Shape;357;p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2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7" name="Google Shape;387;p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p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p3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393" name="Google Shape;393;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p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1" name="Google Shape;401;p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i="0" lang="en-GB" sz="1200" u="none" cap="none" strike="noStrike">
                <a:solidFill>
                  <a:schemeClr val="dk1"/>
                </a:solidFill>
                <a:latin typeface="Calibri"/>
                <a:ea typeface="Calibri"/>
                <a:cs typeface="Calibri"/>
                <a:sym typeface="Calibri"/>
              </a:rPr>
              <a:t>Practice signals</a:t>
            </a:r>
            <a:endParaRPr b="1" i="0" sz="1200" u="none" cap="none" strike="noStrike">
              <a:solidFill>
                <a:schemeClr val="dk1"/>
              </a:solidFill>
              <a:latin typeface="Calibri"/>
              <a:ea typeface="Calibri"/>
              <a:cs typeface="Calibri"/>
              <a:sym typeface="Calibri"/>
            </a:endParaRPr>
          </a:p>
        </p:txBody>
      </p:sp>
      <p:sp>
        <p:nvSpPr>
          <p:cNvPr id="402" name="Google Shape;402;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9" name="Google Shape;409;p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p3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Much harder work being the onfield ref, so if there are 2/3 referees, onfield responsibility should be shared evenly</a:t>
            </a:r>
            <a:endParaRPr/>
          </a:p>
        </p:txBody>
      </p:sp>
      <p:sp>
        <p:nvSpPr>
          <p:cNvPr id="415" name="Google Shape;415;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3" name="Google Shape;423;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Expand on Score and Change of possession interchanges, second click with bring up penalty and player subbing - just mention but say this isn’t required for L1</a:t>
            </a:r>
            <a:endParaRPr b="0" i="0" sz="1200" u="none" cap="none" strike="noStrike">
              <a:solidFill>
                <a:schemeClr val="dk1"/>
              </a:solidFill>
              <a:latin typeface="Calibri"/>
              <a:ea typeface="Calibri"/>
              <a:cs typeface="Calibri"/>
              <a:sym typeface="Calibri"/>
            </a:endParaRPr>
          </a:p>
        </p:txBody>
      </p:sp>
      <p:sp>
        <p:nvSpPr>
          <p:cNvPr id="424" name="Google Shape;424;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p3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scores, onfield ref needs to come off to mark the score, so sideline ref should head for 10m line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For change of possession, ball should be within approx. 10m of sideline</a:t>
            </a:r>
            <a:endParaRPr b="0" i="0" sz="1200" u="none" cap="none" strike="noStrike">
              <a:solidFill>
                <a:schemeClr val="dk1"/>
              </a:solidFill>
              <a:latin typeface="Calibri"/>
              <a:ea typeface="Calibri"/>
              <a:cs typeface="Calibri"/>
              <a:sym typeface="Calibri"/>
            </a:endParaRPr>
          </a:p>
        </p:txBody>
      </p:sp>
      <p:sp>
        <p:nvSpPr>
          <p:cNvPr id="432" name="Google Shape;432;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Calibri"/>
              <a:buNone/>
            </a:pPr>
            <a:fld id="{00000000-1234-1234-1234-123412341234}" type="slidenum">
              <a:rPr b="0" i="0" lang="en-GB" sz="1800" u="none" cap="none" strike="noStrike">
                <a:solidFill>
                  <a:srgbClr val="000000"/>
                </a:solidFill>
                <a:latin typeface="Calibri"/>
                <a:ea typeface="Calibri"/>
                <a:cs typeface="Calibri"/>
                <a:sym typeface="Calibri"/>
              </a:rPr>
              <a:t>‹#›</a:t>
            </a:fld>
            <a:endParaRPr b="0" i="0" sz="18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4" name="Google Shape;454;p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p3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60" name="Google Shape;460;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7" name="Google Shape;467;p3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The presenter is to paint the situation where the defence are stood on their score line, with attackers provided with zero opportunity, and the game becomes stagnant. This could be done with a video (as not all participants may know enough about the game). </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Explain to attendees about the intention of ‘actions near the scoreline’ is to allow the attack to create momentum to score. Clearly define with the aid of a simple image/physical field positioning that: if the defenders are on or within their 7m, and the ball is outside the 7m; defenders are to move forward from their scoreline and continue to do so until a touch is affected. Explain also when this ends – at the next touch, or if the ball comes within the 7m zone.</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68" name="Google Shape;468;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3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6" name="Google Shape;476;p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4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1" name="Google Shape;481;p4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482" name="Google Shape;482;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p4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8" name="Google Shape;498;p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3" name="Google Shape;503;p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4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9" name="Google Shape;509;p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4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5" name="Google Shape;515;p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p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1" name="Google Shape;521;p4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Read aloud  </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How many people read ‘the’ twice?</a:t>
            </a:r>
            <a:endParaRPr b="0" i="0" sz="1200" u="none" cap="none" strike="noStrike">
              <a:solidFill>
                <a:schemeClr val="dk1"/>
              </a:solidFill>
              <a:latin typeface="Calibri"/>
              <a:ea typeface="Calibri"/>
              <a:cs typeface="Calibri"/>
              <a:sym typeface="Calibri"/>
            </a:endParaRPr>
          </a:p>
        </p:txBody>
      </p:sp>
      <p:sp>
        <p:nvSpPr>
          <p:cNvPr id="522" name="Google Shape;522;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p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8" name="Google Shape;528;p4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Voice-Tone – 38%</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A key part of being a referee is vocal communication. The definition of this type of communication is what we know as speech or vocal. Speech is the vocalized form of human communication. It is also the expression of or the ability to express thoughts and feelings by articulate sounds. It is mainly produced by a formal address or discourse delivered to an audience.</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Body Language – 55%</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The most widely used type of communication in the world comes from body language. This relates back to a referee as the use of signals and gestures help others to understand more effectively what the referee has identified.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Body language is the conscious and unconscious movements and postures by which attitudes and feelings are communicated.</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sng" cap="none" strike="noStrike">
                <a:solidFill>
                  <a:schemeClr val="dk1"/>
                </a:solidFill>
                <a:latin typeface="Calibri"/>
                <a:ea typeface="Calibri"/>
                <a:cs typeface="Calibri"/>
                <a:sym typeface="Calibri"/>
              </a:rPr>
              <a:t>Words – 7%</a:t>
            </a:r>
            <a:endParaRPr/>
          </a:p>
          <a:p>
            <a:pPr indent="0" lvl="0" marL="0" marR="0" rtl="0" algn="l">
              <a:lnSpc>
                <a:spcPct val="90000"/>
              </a:lnSpc>
              <a:spcBef>
                <a:spcPts val="0"/>
              </a:spcBef>
              <a:spcAft>
                <a:spcPts val="0"/>
              </a:spcAft>
              <a:buClr>
                <a:schemeClr val="dk1"/>
              </a:buClr>
              <a:buSzPts val="1200"/>
              <a:buFont typeface="Calibri"/>
              <a:buNone/>
            </a:pPr>
            <a:r>
              <a:t/>
            </a:r>
            <a:endParaRPr b="0" i="0" sz="1200" u="sng"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Used quiet often as a referee you would be surprised at the amount most people actually retain when using spoken words.</a:t>
            </a:r>
            <a:endParaRPr/>
          </a:p>
          <a:p>
            <a:pPr indent="0" lvl="0" marL="0" marR="0" rtl="0" algn="l">
              <a:lnSpc>
                <a:spcPct val="90000"/>
              </a:lnSpc>
              <a:spcBef>
                <a:spcPts val="0"/>
              </a:spcBef>
              <a:spcAft>
                <a:spcPts val="0"/>
              </a:spcAft>
              <a:buClr>
                <a:schemeClr val="dk1"/>
              </a:buClr>
              <a:buSzPts val="1200"/>
              <a:buFont typeface="Calibri"/>
              <a:buNone/>
            </a:pPr>
            <a:r>
              <a:rPr b="0" i="0" lang="en-GB" sz="1200" u="none" cap="none" strike="noStrike">
                <a:solidFill>
                  <a:schemeClr val="dk1"/>
                </a:solidFill>
                <a:latin typeface="Calibri"/>
                <a:ea typeface="Calibri"/>
                <a:cs typeface="Calibri"/>
                <a:sym typeface="Calibri"/>
              </a:rPr>
              <a:t>Words are otherwise defined as a command, instruction, order or a signal. These help to transmit precise information quickly.</a:t>
            </a:r>
            <a:endParaRPr/>
          </a:p>
          <a:p>
            <a:pPr indent="0" lvl="0" marL="0" marR="0" rtl="0" algn="l">
              <a:lnSpc>
                <a:spcPct val="90000"/>
              </a:lnSpc>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100" u="none" cap="none" strike="noStrike">
              <a:solidFill>
                <a:schemeClr val="dk1"/>
              </a:solidFill>
              <a:latin typeface="Calibri"/>
              <a:ea typeface="Calibri"/>
              <a:cs typeface="Calibri"/>
              <a:sym typeface="Calibri"/>
            </a:endParaRPr>
          </a:p>
          <a:p>
            <a:pPr indent="0" lvl="0" marL="0" marR="0" rtl="0" algn="l">
              <a:lnSpc>
                <a:spcPct val="9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29" name="Google Shape;529;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35" name="Google Shape;535;p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2" name="Google Shape;542;p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76200" lvl="0" marL="0" marR="0" rtl="0" algn="l">
              <a:lnSpc>
                <a:spcPct val="100000"/>
              </a:lnSpc>
              <a:spcBef>
                <a:spcPts val="0"/>
              </a:spcBef>
              <a:spcAft>
                <a:spcPts val="0"/>
              </a:spcAft>
              <a:buClr>
                <a:schemeClr val="dk1"/>
              </a:buClr>
              <a:buSzPts val="1200"/>
              <a:buFont typeface="Arial"/>
              <a:buChar char="•"/>
            </a:pPr>
            <a:r>
              <a:rPr lang="en-GB"/>
              <a:t>Communication from the referee team to ask to the defender to move forward</a:t>
            </a:r>
            <a:endParaRPr/>
          </a:p>
          <a:p>
            <a:pPr indent="-76200" lvl="0" marL="0" marR="0" rtl="0" algn="l">
              <a:lnSpc>
                <a:spcPct val="100000"/>
              </a:lnSpc>
              <a:spcBef>
                <a:spcPts val="0"/>
              </a:spcBef>
              <a:spcAft>
                <a:spcPts val="0"/>
              </a:spcAft>
              <a:buClr>
                <a:schemeClr val="dk1"/>
              </a:buClr>
              <a:buSzPts val="1200"/>
              <a:buFont typeface="Arial"/>
              <a:buChar char="•"/>
            </a:pPr>
            <a:r>
              <a:rPr lang="en-GB"/>
              <a:t>Use global communication AND specific nommination</a:t>
            </a:r>
            <a:r>
              <a:rPr b="0" i="0" lang="en-GB" sz="1200" u="none" cap="none" strike="noStrike">
                <a:solidFill>
                  <a:schemeClr val="dk1"/>
                </a:solidFill>
                <a:latin typeface="Calibri"/>
                <a:ea typeface="Calibri"/>
                <a:cs typeface="Calibri"/>
                <a:sym typeface="Calibri"/>
              </a:rPr>
              <a:t>.</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76200" lvl="0" marL="0" marR="0" rtl="0" algn="l">
              <a:lnSpc>
                <a:spcPct val="100000"/>
              </a:lnSpc>
              <a:spcBef>
                <a:spcPts val="0"/>
              </a:spcBef>
              <a:spcAft>
                <a:spcPts val="0"/>
              </a:spcAft>
              <a:buClr>
                <a:schemeClr val="dk1"/>
              </a:buClr>
              <a:buSzPts val="1200"/>
              <a:buFont typeface="Arial"/>
              <a:buChar char="•"/>
            </a:pPr>
            <a:r>
              <a:rPr lang="en-GB"/>
              <a:t>Says nothing and award a penalty</a:t>
            </a:r>
            <a:r>
              <a:rPr b="0" i="0" lang="en-GB" sz="1200" u="none" cap="none" strike="noStrike">
                <a:solidFill>
                  <a:schemeClr val="dk1"/>
                </a:solidFill>
                <a:latin typeface="Calibri"/>
                <a:ea typeface="Calibri"/>
                <a:cs typeface="Calibri"/>
                <a:sym typeface="Calibri"/>
              </a:rPr>
              <a:t>.</a:t>
            </a:r>
            <a:endParaRPr b="0" i="0" sz="1200" u="none" cap="none" strike="noStrike">
              <a:solidFill>
                <a:schemeClr val="dk1"/>
              </a:solidFill>
              <a:latin typeface="Calibri"/>
              <a:ea typeface="Calibri"/>
              <a:cs typeface="Calibri"/>
              <a:sym typeface="Calibri"/>
            </a:endParaRPr>
          </a:p>
          <a:p>
            <a:pPr indent="-88900" lvl="0" marL="0" marR="0" rtl="0" algn="l">
              <a:lnSpc>
                <a:spcPct val="100000"/>
              </a:lnSpc>
              <a:spcBef>
                <a:spcPts val="0"/>
              </a:spcBef>
              <a:spcAft>
                <a:spcPts val="0"/>
              </a:spcAft>
              <a:buSzPts val="1400"/>
              <a:buChar char="•"/>
            </a:pPr>
            <a:r>
              <a:rPr lang="en-GB"/>
              <a:t>Don’t talk enough early to avoid the problem</a:t>
            </a:r>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43" name="Google Shape;543;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4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p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Positive Outcome</a:t>
            </a:r>
            <a:endParaRPr/>
          </a:p>
          <a:p>
            <a:pPr indent="-7620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referee communicates early to tell the individual they are offside, this allows the defence to adjust/get on side, and the attacking side to take advantage of the offside player. By communicating early, you can keep the game flowing and prevent the penalty.</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rPr b="0" i="0" lang="en-GB" sz="1200" u="sng" cap="none" strike="noStrike">
                <a:solidFill>
                  <a:schemeClr val="dk1"/>
                </a:solidFill>
                <a:latin typeface="Calibri"/>
                <a:ea typeface="Calibri"/>
                <a:cs typeface="Calibri"/>
                <a:sym typeface="Calibri"/>
              </a:rPr>
              <a:t>Negative Outcome</a:t>
            </a:r>
            <a:endParaRPr/>
          </a:p>
          <a:p>
            <a:pPr indent="-76200" lvl="0" marL="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 The offside player makes a touch, a penalty is called, stopping the attacking team’s flow.</a:t>
            </a:r>
            <a:endParaRPr b="0" i="0" sz="1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52" name="Google Shape;552;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8" name="Shape 558"/>
        <p:cNvGrpSpPr/>
        <p:nvPr/>
      </p:nvGrpSpPr>
      <p:grpSpPr>
        <a:xfrm>
          <a:off x="0" y="0"/>
          <a:ext cx="0" cy="0"/>
          <a:chOff x="0" y="0"/>
          <a:chExt cx="0" cy="0"/>
        </a:xfrm>
      </p:grpSpPr>
      <p:sp>
        <p:nvSpPr>
          <p:cNvPr id="559" name="Google Shape;559;p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0" name="Google Shape;560;p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5" name="Shape 565"/>
        <p:cNvGrpSpPr/>
        <p:nvPr/>
      </p:nvGrpSpPr>
      <p:grpSpPr>
        <a:xfrm>
          <a:off x="0" y="0"/>
          <a:ext cx="0" cy="0"/>
          <a:chOff x="0" y="0"/>
          <a:chExt cx="0" cy="0"/>
        </a:xfrm>
      </p:grpSpPr>
      <p:sp>
        <p:nvSpPr>
          <p:cNvPr id="566" name="Google Shape;566;p5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7" name="Google Shape;567;p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2" name="Google Shape;572;p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73" name="Google Shape;573;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p5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9" name="Google Shape;579;p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80" name="Google Shape;580;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5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7" name="Google Shape;587;p5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88" name="Google Shape;588;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p5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p5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599" name="Google Shape;599;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5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6" name="Google Shape;606;p5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t/>
            </a:r>
            <a:endParaRPr b="0" i="0" sz="1200" u="none" cap="none" strike="noStrike">
              <a:solidFill>
                <a:schemeClr val="dk1"/>
              </a:solidFill>
              <a:latin typeface="Calibri"/>
              <a:ea typeface="Calibri"/>
              <a:cs typeface="Calibri"/>
              <a:sym typeface="Calibri"/>
            </a:endParaRPr>
          </a:p>
        </p:txBody>
      </p:sp>
      <p:sp>
        <p:nvSpPr>
          <p:cNvPr id="607" name="Google Shape;607;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5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3" name="Google Shape;613;p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8" name="Google Shape;618;p5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Q&amp;A session to encourage audience participation, so questions scroll up 1 at a time</a:t>
            </a:r>
            <a:endParaRPr/>
          </a:p>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Encourage discussion and keep explanations brief, particularly regarding the drop off (tell them to look for experienced ref if they have to ref a drop off game)</a:t>
            </a:r>
            <a:endParaRPr b="0" i="0" sz="1200" u="none" cap="none" strike="noStrike">
              <a:solidFill>
                <a:schemeClr val="dk1"/>
              </a:solidFill>
              <a:latin typeface="Calibri"/>
              <a:ea typeface="Calibri"/>
              <a:cs typeface="Calibri"/>
              <a:sym typeface="Calibri"/>
            </a:endParaRPr>
          </a:p>
        </p:txBody>
      </p:sp>
      <p:sp>
        <p:nvSpPr>
          <p:cNvPr id="619" name="Google Shape;619;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p5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 name="Google Shape;631;p5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0" i="0" lang="en-GB" sz="1200" u="none" cap="none" strike="noStrike">
                <a:solidFill>
                  <a:schemeClr val="dk1"/>
                </a:solidFill>
                <a:latin typeface="Calibri"/>
                <a:ea typeface="Calibri"/>
                <a:cs typeface="Calibri"/>
                <a:sym typeface="Calibri"/>
              </a:rPr>
              <a:t>Au sujet du drop off évoquer (car dans l’examen) :</a:t>
            </a:r>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1 possession mini pour chaque équipe</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Retrait d’1 joueur au début du drop-off et a 2 et 4 minutes sauf si l’équipe a moins de 3 joueurs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Règles de mixité conservées</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droit de réponse à chaque essai</a:t>
            </a:r>
            <a:endParaRPr b="0" i="0" sz="1200" u="none" cap="none" strike="noStrike">
              <a:solidFill>
                <a:schemeClr val="dk1"/>
              </a:solidFill>
              <a:latin typeface="Calibri"/>
              <a:ea typeface="Calibri"/>
              <a:cs typeface="Calibri"/>
              <a:sym typeface="Calibri"/>
            </a:endParaRPr>
          </a:p>
          <a:p>
            <a:pPr indent="-171450" lvl="0" marL="171450" marR="0" rtl="0" algn="l">
              <a:lnSpc>
                <a:spcPct val="100000"/>
              </a:lnSpc>
              <a:spcBef>
                <a:spcPts val="0"/>
              </a:spcBef>
              <a:spcAft>
                <a:spcPts val="0"/>
              </a:spcAft>
              <a:buSzPts val="1400"/>
              <a:buFont typeface="Calibri"/>
              <a:buChar char="-"/>
            </a:pPr>
            <a:r>
              <a:rPr b="0" i="0" lang="en-GB" sz="1200" u="none" cap="none" strike="noStrike">
                <a:solidFill>
                  <a:schemeClr val="dk1"/>
                </a:solidFill>
                <a:latin typeface="Calibri"/>
                <a:ea typeface="Calibri"/>
                <a:cs typeface="Calibri"/>
                <a:sym typeface="Calibri"/>
              </a:rPr>
              <a:t>Pas de limite de temps</a:t>
            </a:r>
            <a:endParaRPr/>
          </a:p>
        </p:txBody>
      </p:sp>
      <p:sp>
        <p:nvSpPr>
          <p:cNvPr id="632" name="Google Shape;632;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 name="Google Shape;11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6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39" name="Google Shape;639;p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6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44" name="Google Shape;644;p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lang="en-GB" sz="1200">
                <a:solidFill>
                  <a:srgbClr val="000000"/>
                </a:solidFill>
                <a:latin typeface="Arial"/>
                <a:ea typeface="Arial"/>
                <a:cs typeface="Arial"/>
                <a:sym typeface="Arial"/>
              </a:rPr>
              <a:t>‹#›</a:t>
            </a:fld>
            <a:endParaRPr sz="1200">
              <a:solidFill>
                <a:srgbClr val="000000"/>
              </a:solidFill>
              <a:latin typeface="Arial"/>
              <a:ea typeface="Arial"/>
              <a:cs typeface="Arial"/>
              <a:sym typeface="Arial"/>
            </a:endParaRPr>
          </a:p>
        </p:txBody>
      </p:sp>
      <p:sp>
        <p:nvSpPr>
          <p:cNvPr id="650" name="Google Shape;650;p62:notes"/>
          <p:cNvSpPr txBox="1"/>
          <p:nvPr/>
        </p:nvSpPr>
        <p:spPr>
          <a:xfrm>
            <a:off x="3884613" y="8685213"/>
            <a:ext cx="2971800" cy="457200"/>
          </a:xfrm>
          <a:prstGeom prst="rect">
            <a:avLst/>
          </a:prstGeom>
          <a:noFill/>
          <a:ln>
            <a:noFill/>
          </a:ln>
        </p:spPr>
        <p:txBody>
          <a:bodyPr anchorCtr="0" anchor="b" bIns="46800" lIns="90000" spcFirstLastPara="1" rIns="90000" wrap="square" tIns="468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651" name="Google Shape;651;p6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52" name="Google Shape;652;p62:notes"/>
          <p:cNvSpPr txBox="1"/>
          <p:nvPr>
            <p:ph idx="1" type="body"/>
          </p:nvPr>
        </p:nvSpPr>
        <p:spPr>
          <a:xfrm>
            <a:off x="685800" y="4343400"/>
            <a:ext cx="5486400" cy="4114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t/>
            </a:r>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1" name="Shape 661"/>
        <p:cNvGrpSpPr/>
        <p:nvPr/>
      </p:nvGrpSpPr>
      <p:grpSpPr>
        <a:xfrm>
          <a:off x="0" y="0"/>
          <a:ext cx="0" cy="0"/>
          <a:chOff x="0" y="0"/>
          <a:chExt cx="0" cy="0"/>
        </a:xfrm>
      </p:grpSpPr>
      <p:sp>
        <p:nvSpPr>
          <p:cNvPr id="662" name="Google Shape;662;p6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3" name="Google Shape;663;p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3" name="Google Shape;143;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1" name="Google Shape;151;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8" name="Shape 18"/>
        <p:cNvGrpSpPr/>
        <p:nvPr/>
      </p:nvGrpSpPr>
      <p:grpSpPr>
        <a:xfrm>
          <a:off x="0" y="0"/>
          <a:ext cx="0" cy="0"/>
          <a:chOff x="0" y="0"/>
          <a:chExt cx="0" cy="0"/>
        </a:xfrm>
      </p:grpSpPr>
      <p:sp>
        <p:nvSpPr>
          <p:cNvPr id="19" name="Google Shape;19;p65"/>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0" name="Google Shape;20;p6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1" name="Google Shape;21;p6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2" name="Google Shape;22;p6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9" name="Shape 69"/>
        <p:cNvGrpSpPr/>
        <p:nvPr/>
      </p:nvGrpSpPr>
      <p:grpSpPr>
        <a:xfrm>
          <a:off x="0" y="0"/>
          <a:ext cx="0" cy="0"/>
          <a:chOff x="0" y="0"/>
          <a:chExt cx="0" cy="0"/>
        </a:xfrm>
      </p:grpSpPr>
      <p:sp>
        <p:nvSpPr>
          <p:cNvPr id="70" name="Google Shape;70;p7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1" name="Google Shape;71;p74"/>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2" name="Google Shape;72;p7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3" name="Google Shape;73;p7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4" name="Google Shape;74;p7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5" name="Shape 75"/>
        <p:cNvGrpSpPr/>
        <p:nvPr/>
      </p:nvGrpSpPr>
      <p:grpSpPr>
        <a:xfrm>
          <a:off x="0" y="0"/>
          <a:ext cx="0" cy="0"/>
          <a:chOff x="0" y="0"/>
          <a:chExt cx="0" cy="0"/>
        </a:xfrm>
      </p:grpSpPr>
      <p:sp>
        <p:nvSpPr>
          <p:cNvPr id="76" name="Google Shape;76;p75"/>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77" name="Google Shape;77;p75"/>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78" name="Google Shape;78;p7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9" name="Google Shape;79;p7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0" name="Google Shape;80;p7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81" name="Shape 8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ection Header">
  <p:cSld name="1_Section Header">
    <p:spTree>
      <p:nvGrpSpPr>
        <p:cNvPr id="82" name="Shape 82"/>
        <p:cNvGrpSpPr/>
        <p:nvPr/>
      </p:nvGrpSpPr>
      <p:grpSpPr>
        <a:xfrm>
          <a:off x="0" y="0"/>
          <a:ext cx="0" cy="0"/>
          <a:chOff x="0" y="0"/>
          <a:chExt cx="0" cy="0"/>
        </a:xfrm>
      </p:grpSpPr>
      <p:sp>
        <p:nvSpPr>
          <p:cNvPr id="83" name="Google Shape;83;p77"/>
          <p:cNvSpPr txBox="1"/>
          <p:nvPr>
            <p:ph type="title"/>
          </p:nvPr>
        </p:nvSpPr>
        <p:spPr>
          <a:xfrm>
            <a:off x="924732" y="2069913"/>
            <a:ext cx="7128792" cy="1362075"/>
          </a:xfrm>
          <a:prstGeom prst="rect">
            <a:avLst/>
          </a:prstGeom>
          <a:noFill/>
          <a:ln>
            <a:noFill/>
          </a:ln>
        </p:spPr>
        <p:txBody>
          <a:bodyPr anchorCtr="0" anchor="t" bIns="45700" lIns="91425" spcFirstLastPara="1" rIns="91425" wrap="square" tIns="45700">
            <a:noAutofit/>
          </a:bodyPr>
          <a:lstStyle>
            <a:lvl1pPr lvl="0" marR="0" algn="ctr">
              <a:lnSpc>
                <a:spcPct val="100000"/>
              </a:lnSpc>
              <a:spcBef>
                <a:spcPts val="0"/>
              </a:spcBef>
              <a:spcAft>
                <a:spcPts val="0"/>
              </a:spcAft>
              <a:buClr>
                <a:schemeClr val="dk1"/>
              </a:buClr>
              <a:buSzPts val="4000"/>
              <a:buFont typeface="Arial"/>
              <a:buNone/>
              <a:defRPr b="1" i="0" sz="4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84" name="Google Shape;84;p7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Google Shape;85;p7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Google Shape;86;p7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3" name="Shape 23"/>
        <p:cNvGrpSpPr/>
        <p:nvPr/>
      </p:nvGrpSpPr>
      <p:grpSpPr>
        <a:xfrm>
          <a:off x="0" y="0"/>
          <a:ext cx="0" cy="0"/>
          <a:chOff x="0" y="0"/>
          <a:chExt cx="0" cy="0"/>
        </a:xfrm>
      </p:grpSpPr>
      <p:sp>
        <p:nvSpPr>
          <p:cNvPr id="24" name="Google Shape;24;p6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25" name="Google Shape;25;p6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6" name="Google Shape;26;p6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7" name="Google Shape;27;p6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8" name="Google Shape;28;p6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31" name="Google Shape;31;p6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2" name="Google Shape;32;p6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3" name="Google Shape;33;p6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4" name="Shape 34"/>
        <p:cNvGrpSpPr/>
        <p:nvPr/>
      </p:nvGrpSpPr>
      <p:grpSpPr>
        <a:xfrm>
          <a:off x="0" y="0"/>
          <a:ext cx="0" cy="0"/>
          <a:chOff x="0" y="0"/>
          <a:chExt cx="0" cy="0"/>
        </a:xfrm>
      </p:grpSpPr>
      <p:sp>
        <p:nvSpPr>
          <p:cNvPr id="35" name="Google Shape;35;p6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Google Shape;36;p6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Google Shape;37;p6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9" name="Shape 39"/>
        <p:cNvGrpSpPr/>
        <p:nvPr/>
      </p:nvGrpSpPr>
      <p:grpSpPr>
        <a:xfrm>
          <a:off x="0" y="0"/>
          <a:ext cx="0" cy="0"/>
          <a:chOff x="0" y="0"/>
          <a:chExt cx="0" cy="0"/>
        </a:xfrm>
      </p:grpSpPr>
      <p:sp>
        <p:nvSpPr>
          <p:cNvPr id="40" name="Google Shape;40;p7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1" name="Google Shape;41;p7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2" name="Google Shape;42;p7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Autofit/>
          </a:bodyPr>
          <a:lstStyle>
            <a:lvl1pPr indent="-406400" lvl="0" marL="4572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43" name="Google Shape;43;p7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Google Shape;44;p7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Google Shape;45;p7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sp>
        <p:nvSpPr>
          <p:cNvPr id="47" name="Google Shape;47;p7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48" name="Google Shape;48;p7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49" name="Google Shape;49;p7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0" name="Google Shape;50;p7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marR="0" algn="l">
              <a:lnSpc>
                <a:spcPct val="100000"/>
              </a:lnSpc>
              <a:spcBef>
                <a:spcPts val="480"/>
              </a:spcBef>
              <a:spcAft>
                <a:spcPts val="0"/>
              </a:spcAft>
              <a:buClr>
                <a:schemeClr val="dk1"/>
              </a:buClr>
              <a:buSzPts val="2400"/>
              <a:buFont typeface="Arial"/>
              <a:buNone/>
              <a:defRPr b="1" i="0" sz="2400" u="none" cap="none" strike="noStrike">
                <a:solidFill>
                  <a:schemeClr val="dk1"/>
                </a:solidFill>
                <a:latin typeface="Arial"/>
                <a:ea typeface="Arial"/>
                <a:cs typeface="Arial"/>
                <a:sym typeface="Arial"/>
              </a:defRPr>
            </a:lvl1pPr>
            <a:lvl2pPr indent="-228600" lvl="1" marL="914400" marR="0" algn="l">
              <a:lnSpc>
                <a:spcPct val="100000"/>
              </a:lnSpc>
              <a:spcBef>
                <a:spcPts val="40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2pPr>
            <a:lvl3pPr indent="-228600" lvl="2" marL="1371600" marR="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3pPr>
            <a:lvl4pPr indent="-228600" lvl="3" marL="1828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4pPr>
            <a:lvl5pPr indent="-228600" lvl="4" marL="22860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5pPr>
            <a:lvl6pPr indent="-228600" lvl="5" marL="27432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6pPr>
            <a:lvl7pPr indent="-228600" lvl="6" marL="32004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7pPr>
            <a:lvl8pPr indent="-228600" lvl="7" marL="36576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8pPr>
            <a:lvl9pPr indent="-228600" lvl="8" marL="4114800" marR="0" algn="l">
              <a:lnSpc>
                <a:spcPct val="100000"/>
              </a:lnSpc>
              <a:spcBef>
                <a:spcPts val="320"/>
              </a:spcBef>
              <a:spcAft>
                <a:spcPts val="0"/>
              </a:spcAft>
              <a:buClr>
                <a:schemeClr val="dk1"/>
              </a:buClr>
              <a:buSzPts val="1600"/>
              <a:buFont typeface="Arial"/>
              <a:buNone/>
              <a:defRPr b="1" i="0" sz="1600" u="none" cap="none" strike="noStrike">
                <a:solidFill>
                  <a:schemeClr val="dk1"/>
                </a:solidFill>
                <a:latin typeface="Arial"/>
                <a:ea typeface="Arial"/>
                <a:cs typeface="Arial"/>
                <a:sym typeface="Arial"/>
              </a:defRPr>
            </a:lvl9pPr>
          </a:lstStyle>
          <a:p/>
        </p:txBody>
      </p:sp>
      <p:sp>
        <p:nvSpPr>
          <p:cNvPr id="51" name="Google Shape;51;p7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Autofit/>
          </a:bodyPr>
          <a:lstStyle>
            <a:lvl1pPr indent="-381000" lvl="0" marL="4572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52" name="Google Shape;52;p7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3" name="Google Shape;53;p7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4" name="Google Shape;54;p7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5" name="Shape 55"/>
        <p:cNvGrpSpPr/>
        <p:nvPr/>
      </p:nvGrpSpPr>
      <p:grpSpPr>
        <a:xfrm>
          <a:off x="0" y="0"/>
          <a:ext cx="0" cy="0"/>
          <a:chOff x="0" y="0"/>
          <a:chExt cx="0" cy="0"/>
        </a:xfrm>
      </p:grpSpPr>
      <p:sp>
        <p:nvSpPr>
          <p:cNvPr id="56" name="Google Shape;56;p7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57" name="Google Shape;57;p7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Autofit/>
          </a:bodyPr>
          <a:lstStyle>
            <a:lvl1pPr indent="-431800" lvl="0" marL="457200" marR="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8" name="Google Shape;58;p7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59" name="Google Shape;59;p7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0" name="Google Shape;60;p7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1" name="Google Shape;61;p7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2" name="Shape 62"/>
        <p:cNvGrpSpPr/>
        <p:nvPr/>
      </p:nvGrpSpPr>
      <p:grpSpPr>
        <a:xfrm>
          <a:off x="0" y="0"/>
          <a:ext cx="0" cy="0"/>
          <a:chOff x="0" y="0"/>
          <a:chExt cx="0" cy="0"/>
        </a:xfrm>
      </p:grpSpPr>
      <p:sp>
        <p:nvSpPr>
          <p:cNvPr id="63" name="Google Shape;63;p7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Autofit/>
          </a:bodyPr>
          <a:lstStyle>
            <a:lvl1pPr lvl="0" marR="0" algn="l">
              <a:lnSpc>
                <a:spcPct val="100000"/>
              </a:lnSpc>
              <a:spcBef>
                <a:spcPts val="0"/>
              </a:spcBef>
              <a:spcAft>
                <a:spcPts val="0"/>
              </a:spcAft>
              <a:buClr>
                <a:schemeClr val="dk1"/>
              </a:buClr>
              <a:buSzPts val="2000"/>
              <a:buFont typeface="Arial"/>
              <a:buNone/>
              <a:defRPr b="1" i="0" sz="20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400"/>
              <a:buNone/>
              <a:defRPr sz="1800"/>
            </a:lvl2pPr>
            <a:lvl3pPr lvl="2" algn="l">
              <a:lnSpc>
                <a:spcPct val="100000"/>
              </a:lnSpc>
              <a:spcBef>
                <a:spcPts val="0"/>
              </a:spcBef>
              <a:spcAft>
                <a:spcPts val="0"/>
              </a:spcAft>
              <a:buSzPts val="1400"/>
              <a:buNone/>
              <a:defRPr sz="1800"/>
            </a:lvl3pPr>
            <a:lvl4pPr lvl="3" algn="l">
              <a:lnSpc>
                <a:spcPct val="100000"/>
              </a:lnSpc>
              <a:spcBef>
                <a:spcPts val="0"/>
              </a:spcBef>
              <a:spcAft>
                <a:spcPts val="0"/>
              </a:spcAft>
              <a:buSzPts val="1400"/>
              <a:buNone/>
              <a:defRPr sz="1800"/>
            </a:lvl4pPr>
            <a:lvl5pPr lvl="4" algn="l">
              <a:lnSpc>
                <a:spcPct val="100000"/>
              </a:lnSpc>
              <a:spcBef>
                <a:spcPts val="0"/>
              </a:spcBef>
              <a:spcAft>
                <a:spcPts val="0"/>
              </a:spcAft>
              <a:buSzPts val="1400"/>
              <a:buNone/>
              <a:defRPr sz="1800"/>
            </a:lvl5pPr>
            <a:lvl6pPr lvl="5" algn="l">
              <a:lnSpc>
                <a:spcPct val="100000"/>
              </a:lnSpc>
              <a:spcBef>
                <a:spcPts val="0"/>
              </a:spcBef>
              <a:spcAft>
                <a:spcPts val="0"/>
              </a:spcAft>
              <a:buSzPts val="1400"/>
              <a:buNone/>
              <a:defRPr sz="1800"/>
            </a:lvl6pPr>
            <a:lvl7pPr lvl="6" algn="l">
              <a:lnSpc>
                <a:spcPct val="100000"/>
              </a:lnSpc>
              <a:spcBef>
                <a:spcPts val="0"/>
              </a:spcBef>
              <a:spcAft>
                <a:spcPts val="0"/>
              </a:spcAft>
              <a:buSzPts val="1400"/>
              <a:buNone/>
              <a:defRPr sz="1800"/>
            </a:lvl7pPr>
            <a:lvl8pPr lvl="7" algn="l">
              <a:lnSpc>
                <a:spcPct val="100000"/>
              </a:lnSpc>
              <a:spcBef>
                <a:spcPts val="0"/>
              </a:spcBef>
              <a:spcAft>
                <a:spcPts val="0"/>
              </a:spcAft>
              <a:buSzPts val="1400"/>
              <a:buNone/>
              <a:defRPr sz="1800"/>
            </a:lvl8pPr>
            <a:lvl9pPr lvl="8" algn="l">
              <a:lnSpc>
                <a:spcPct val="100000"/>
              </a:lnSpc>
              <a:spcBef>
                <a:spcPts val="0"/>
              </a:spcBef>
              <a:spcAft>
                <a:spcPts val="0"/>
              </a:spcAft>
              <a:buSzPts val="1400"/>
              <a:buNone/>
              <a:defRPr sz="1800"/>
            </a:lvl9pPr>
          </a:lstStyle>
          <a:p/>
        </p:txBody>
      </p:sp>
      <p:sp>
        <p:nvSpPr>
          <p:cNvPr id="64" name="Google Shape;64;p73"/>
          <p:cNvSpPr/>
          <p:nvPr>
            <p:ph idx="2" type="pic"/>
          </p:nvPr>
        </p:nvSpPr>
        <p:spPr>
          <a:xfrm>
            <a:off x="1792288" y="612775"/>
            <a:ext cx="5486400" cy="41148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5" name="Google Shape;65;p7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algn="l">
              <a:lnSpc>
                <a:spcPct val="100000"/>
              </a:lnSpc>
              <a:spcBef>
                <a:spcPts val="24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2pPr>
            <a:lvl3pPr indent="-228600" lvl="2" marL="1371600" marR="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3pPr>
            <a:lvl4pPr indent="-228600" lvl="3" marL="1828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4pPr>
            <a:lvl5pPr indent="-228600" lvl="4" marL="22860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5pPr>
            <a:lvl6pPr indent="-228600" lvl="5" marL="27432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6pPr>
            <a:lvl7pPr indent="-228600" lvl="6" marL="32004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7pPr>
            <a:lvl8pPr indent="-228600" lvl="7" marL="36576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8pPr>
            <a:lvl9pPr indent="-228600" lvl="8" marL="4114800" marR="0" algn="l">
              <a:lnSpc>
                <a:spcPct val="100000"/>
              </a:lnSpc>
              <a:spcBef>
                <a:spcPts val="18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9pPr>
          </a:lstStyle>
          <a:p/>
        </p:txBody>
      </p:sp>
      <p:sp>
        <p:nvSpPr>
          <p:cNvPr id="66" name="Google Shape;66;p7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Google Shape;67;p7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SzPts val="1400"/>
              <a:buNone/>
              <a:defRPr sz="1200">
                <a:solidFill>
                  <a:srgbClr val="888888"/>
                </a:solidFill>
                <a:latin typeface="Arial"/>
                <a:ea typeface="Arial"/>
                <a:cs typeface="Arial"/>
                <a:sym typeface="Arial"/>
              </a:defRPr>
            </a:lvl1pPr>
            <a:lvl2pPr lvl="1"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8" name="Google Shape;68;p7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3.png"/><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7" Type="http://schemas.openxmlformats.org/officeDocument/2006/relationships/theme" Target="../theme/theme1.xml"/><Relationship Id="rId16" Type="http://schemas.openxmlformats.org/officeDocument/2006/relationships/slideLayout" Target="../slideLayouts/slideLayout13.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6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Arial"/>
                <a:ea typeface="Arial"/>
                <a:cs typeface="Arial"/>
                <a:sym typeface="Arial"/>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6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6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6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descr="D:\Users\porce1s\AppData\Local\Microsoft\Windows\Temporary Internet Files\Content.Outlook\E75CP3UI\TER_Logo_NEW_(png).png" id="15" name="Google Shape;15;p64"/>
          <p:cNvPicPr preferRelativeResize="0"/>
          <p:nvPr/>
        </p:nvPicPr>
        <p:blipFill rotWithShape="1">
          <a:blip r:embed="rId1">
            <a:alphaModFix/>
          </a:blip>
          <a:srcRect b="0" l="0" r="0" t="0"/>
          <a:stretch/>
        </p:blipFill>
        <p:spPr>
          <a:xfrm>
            <a:off x="7566793" y="399522"/>
            <a:ext cx="1426222" cy="845603"/>
          </a:xfrm>
          <a:prstGeom prst="rect">
            <a:avLst/>
          </a:prstGeom>
          <a:noFill/>
          <a:ln>
            <a:noFill/>
          </a:ln>
        </p:spPr>
      </p:pic>
      <p:pic>
        <p:nvPicPr>
          <p:cNvPr descr="TER_Logo_top.png" id="16" name="Google Shape;16;p64"/>
          <p:cNvPicPr preferRelativeResize="0"/>
          <p:nvPr/>
        </p:nvPicPr>
        <p:blipFill rotWithShape="1">
          <a:blip r:embed="rId2">
            <a:alphaModFix/>
          </a:blip>
          <a:srcRect b="0" l="0" r="0" t="0"/>
          <a:stretch/>
        </p:blipFill>
        <p:spPr>
          <a:xfrm>
            <a:off x="0" y="327515"/>
            <a:ext cx="917747" cy="989619"/>
          </a:xfrm>
          <a:prstGeom prst="rect">
            <a:avLst/>
          </a:prstGeom>
          <a:noFill/>
          <a:ln>
            <a:noFill/>
          </a:ln>
        </p:spPr>
      </p:pic>
      <p:pic>
        <p:nvPicPr>
          <p:cNvPr descr="TER_Logo_bottom.png" id="17" name="Google Shape;17;p64"/>
          <p:cNvPicPr preferRelativeResize="0"/>
          <p:nvPr/>
        </p:nvPicPr>
        <p:blipFill rotWithShape="1">
          <a:blip r:embed="rId3">
            <a:alphaModFix/>
          </a:blip>
          <a:srcRect b="0" l="0" r="0" t="0"/>
          <a:stretch/>
        </p:blipFill>
        <p:spPr>
          <a:xfrm>
            <a:off x="2748960" y="4581128"/>
            <a:ext cx="6395040" cy="2276872"/>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vmlDrawing" Target="../drawings/vmlDrawing1.vml"/><Relationship Id="rId4" Type="http://schemas.openxmlformats.org/officeDocument/2006/relationships/oleObject" Target="../embeddings/oleObject1.bin"/><Relationship Id="rId5" Type="http://schemas.openxmlformats.org/officeDocument/2006/relationships/oleObject" Target="../embeddings/oleObject1.bin"/><Relationship Id="rId6"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5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1.png"/><Relationship Id="rId4" Type="http://schemas.openxmlformats.org/officeDocument/2006/relationships/image" Target="../media/image17.png"/><Relationship Id="rId5" Type="http://schemas.openxmlformats.org/officeDocument/2006/relationships/image" Target="../media/image24.png"/><Relationship Id="rId6"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2.jpg"/><Relationship Id="rId4" Type="http://schemas.openxmlformats.org/officeDocument/2006/relationships/image" Target="../media/image19.png"/><Relationship Id="rId5" Type="http://schemas.openxmlformats.org/officeDocument/2006/relationships/image" Target="../media/image25.png"/><Relationship Id="rId6" Type="http://schemas.openxmlformats.org/officeDocument/2006/relationships/image" Target="../media/image21.png"/><Relationship Id="rId7" Type="http://schemas.openxmlformats.org/officeDocument/2006/relationships/image" Target="../media/image5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7.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30.png"/><Relationship Id="rId4"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image" Target="../media/image23.png"/><Relationship Id="rId7"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5.jp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9.jpg"/><Relationship Id="rId4" Type="http://schemas.openxmlformats.org/officeDocument/2006/relationships/image" Target="../media/image45.png"/><Relationship Id="rId5" Type="http://schemas.openxmlformats.org/officeDocument/2006/relationships/image" Target="../media/image43.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46.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4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44.png"/><Relationship Id="rId4" Type="http://schemas.openxmlformats.org/officeDocument/2006/relationships/image" Target="../media/image50.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9.png"/><Relationship Id="rId4" Type="http://schemas.openxmlformats.org/officeDocument/2006/relationships/image" Target="../media/image51.jpg"/><Relationship Id="rId5" Type="http://schemas.openxmlformats.org/officeDocument/2006/relationships/image" Target="../media/image54.jpg"/><Relationship Id="rId6" Type="http://schemas.openxmlformats.org/officeDocument/2006/relationships/image" Target="../media/image55.jpg"/><Relationship Id="rId7" Type="http://schemas.openxmlformats.org/officeDocument/2006/relationships/image" Target="../media/image52.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7.xml.rels><?xml version="1.0" encoding="UTF-8" standalone="yes"?><Relationships xmlns="http://schemas.openxmlformats.org/package/2006/relationships"><Relationship Id="rId10"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4.jpg"/><Relationship Id="rId9" Type="http://schemas.openxmlformats.org/officeDocument/2006/relationships/image" Target="../media/image4.png"/><Relationship Id="rId5" Type="http://schemas.openxmlformats.org/officeDocument/2006/relationships/image" Target="../media/image15.png"/><Relationship Id="rId6" Type="http://schemas.openxmlformats.org/officeDocument/2006/relationships/image" Target="../media/image6.png"/><Relationship Id="rId7" Type="http://schemas.openxmlformats.org/officeDocument/2006/relationships/image" Target="../media/image16.png"/><Relationship Id="rId8"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WELCOME</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Arial"/>
                <a:ea typeface="Arial"/>
                <a:cs typeface="Arial"/>
                <a:sym typeface="Arial"/>
              </a:rPr>
              <a:t>LEVEL 1 REFEREE COURSE</a:t>
            </a:r>
            <a:endParaRPr/>
          </a:p>
        </p:txBody>
      </p:sp>
      <p:pic>
        <p:nvPicPr>
          <p:cNvPr id="92" name="Google Shape;92;p1"/>
          <p:cNvPicPr preferRelativeResize="0"/>
          <p:nvPr/>
        </p:nvPicPr>
        <p:blipFill rotWithShape="1">
          <a:blip r:embed="rId3">
            <a:alphaModFix/>
          </a:blip>
          <a:srcRect b="0" l="0" r="0" t="0"/>
          <a:stretch/>
        </p:blipFill>
        <p:spPr>
          <a:xfrm>
            <a:off x="3727128" y="4005064"/>
            <a:ext cx="1524000" cy="103663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Pre-Game Overview</a:t>
            </a:r>
            <a:endParaRPr/>
          </a:p>
        </p:txBody>
      </p:sp>
      <p:sp>
        <p:nvSpPr>
          <p:cNvPr id="159" name="Google Shape;159;p10"/>
          <p:cNvSpPr/>
          <p:nvPr/>
        </p:nvSpPr>
        <p:spPr>
          <a:xfrm>
            <a:off x="932154" y="1693241"/>
            <a:ext cx="7546021" cy="1753344"/>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What equipment should each referee  have with them at the start of a game?</a:t>
            </a:r>
            <a:endParaRPr b="0" i="0" sz="1400" u="none" cap="none" strike="noStrike">
              <a:solidFill>
                <a:srgbClr val="000000"/>
              </a:solidFill>
              <a:latin typeface="Arial"/>
              <a:ea typeface="Arial"/>
              <a:cs typeface="Arial"/>
              <a:sym typeface="Arial"/>
            </a:endParaRPr>
          </a:p>
        </p:txBody>
      </p:sp>
      <p:sp>
        <p:nvSpPr>
          <p:cNvPr id="160" name="Google Shape;160;p10"/>
          <p:cNvSpPr txBox="1"/>
          <p:nvPr/>
        </p:nvSpPr>
        <p:spPr>
          <a:xfrm>
            <a:off x="1468314" y="3763108"/>
            <a:ext cx="5009488" cy="2308324"/>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Uniform</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A whistle + a spare</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2 water bottles (1 each sideline)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Coin for the toss</a:t>
            </a:r>
            <a:endParaRPr b="0" i="0" sz="2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Watch (covered)</a:t>
            </a:r>
            <a:endParaRPr b="0" i="0" sz="1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1"/>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Proper Starting Mindset</a:t>
            </a:r>
            <a:endParaRPr/>
          </a:p>
        </p:txBody>
      </p:sp>
      <p:sp>
        <p:nvSpPr>
          <p:cNvPr id="166" name="Google Shape;166;p11"/>
          <p:cNvSpPr/>
          <p:nvPr/>
        </p:nvSpPr>
        <p:spPr>
          <a:xfrm>
            <a:off x="923278" y="2132857"/>
            <a:ext cx="7430609" cy="2492410"/>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The strength of the team is each individual member.  The strength of each member is the team.</a:t>
            </a:r>
            <a:endParaRPr b="0" i="0" sz="1400" u="none" cap="none" strike="noStrike">
              <a:solidFill>
                <a:srgbClr val="000000"/>
              </a:solidFill>
              <a:latin typeface="Arial"/>
              <a:ea typeface="Arial"/>
              <a:cs typeface="Arial"/>
              <a:sym typeface="Arial"/>
            </a:endParaRPr>
          </a:p>
          <a:p>
            <a:pPr indent="0" lvl="1" marL="457200" marR="0" rtl="0" algn="r">
              <a:lnSpc>
                <a:spcPct val="100000"/>
              </a:lnSpc>
              <a:spcBef>
                <a:spcPts val="0"/>
              </a:spcBef>
              <a:spcAft>
                <a:spcPts val="0"/>
              </a:spcAft>
              <a:buClr>
                <a:srgbClr val="000000"/>
              </a:buClr>
              <a:buSzPts val="2400"/>
              <a:buFont typeface="Arial"/>
              <a:buNone/>
            </a:pPr>
            <a:r>
              <a:rPr b="0" i="1" lang="en-GB" sz="2400" u="none" cap="none" strike="noStrike">
                <a:solidFill>
                  <a:schemeClr val="lt1"/>
                </a:solidFill>
                <a:latin typeface="Calibri"/>
                <a:ea typeface="Calibri"/>
                <a:cs typeface="Calibri"/>
                <a:sym typeface="Calibri"/>
              </a:rPr>
              <a:t>                                                                             Phil Jackson</a:t>
            </a:r>
            <a:br>
              <a:rPr b="0" i="1" lang="en-GB" sz="2400" u="none" cap="none" strike="noStrike">
                <a:solidFill>
                  <a:schemeClr val="lt1"/>
                </a:solidFill>
                <a:latin typeface="Calibri"/>
                <a:ea typeface="Calibri"/>
                <a:cs typeface="Calibri"/>
                <a:sym typeface="Calibri"/>
              </a:rPr>
            </a:br>
            <a:r>
              <a:rPr b="0" i="1" lang="en-GB" sz="1600" u="none" cap="none" strike="noStrike">
                <a:solidFill>
                  <a:schemeClr val="lt1"/>
                </a:solidFill>
                <a:latin typeface="Calibri"/>
                <a:ea typeface="Calibri"/>
                <a:cs typeface="Calibri"/>
                <a:sym typeface="Calibri"/>
              </a:rPr>
              <a:t>(Elite NBA coach)</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p:nvPr/>
        </p:nvSpPr>
        <p:spPr>
          <a:xfrm>
            <a:off x="899600" y="1671100"/>
            <a:ext cx="7992900" cy="1617600"/>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Which side is the score card on?</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and when will you interchange?</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Who is checking the field and players?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173" name="Google Shape;173;p1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Buddy referee discussion </a:t>
            </a:r>
            <a:endParaRPr/>
          </a:p>
        </p:txBody>
      </p:sp>
      <p:grpSp>
        <p:nvGrpSpPr>
          <p:cNvPr id="174" name="Google Shape;174;p12"/>
          <p:cNvGrpSpPr/>
          <p:nvPr/>
        </p:nvGrpSpPr>
        <p:grpSpPr>
          <a:xfrm>
            <a:off x="806545" y="3364553"/>
            <a:ext cx="4412688" cy="2876521"/>
            <a:chOff x="1764248" y="2220297"/>
            <a:chExt cx="5760000" cy="4279570"/>
          </a:xfrm>
        </p:grpSpPr>
        <p:grpSp>
          <p:nvGrpSpPr>
            <p:cNvPr id="175" name="Google Shape;175;p12"/>
            <p:cNvGrpSpPr/>
            <p:nvPr/>
          </p:nvGrpSpPr>
          <p:grpSpPr>
            <a:xfrm>
              <a:off x="1764248" y="2564904"/>
              <a:ext cx="5760000" cy="3600000"/>
              <a:chOff x="1331913" y="2927349"/>
              <a:chExt cx="5760000" cy="3600000"/>
            </a:xfrm>
          </p:grpSpPr>
          <p:sp>
            <p:nvSpPr>
              <p:cNvPr id="176" name="Google Shape;176;p12"/>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12"/>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2"/>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12"/>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12"/>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81" name="Google Shape;181;p12"/>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2" name="Google Shape;182;p12"/>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
        <p:nvSpPr>
          <p:cNvPr id="183" name="Google Shape;183;p12"/>
          <p:cNvSpPr/>
          <p:nvPr/>
        </p:nvSpPr>
        <p:spPr>
          <a:xfrm>
            <a:off x="5210355"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4" name="Google Shape;184;p12"/>
          <p:cNvSpPr/>
          <p:nvPr/>
        </p:nvSpPr>
        <p:spPr>
          <a:xfrm>
            <a:off x="5225345"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5" name="Google Shape;185;p12"/>
          <p:cNvSpPr/>
          <p:nvPr/>
        </p:nvSpPr>
        <p:spPr>
          <a:xfrm>
            <a:off x="601314" y="358730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186" name="Google Shape;186;p12"/>
          <p:cNvSpPr/>
          <p:nvPr/>
        </p:nvSpPr>
        <p:spPr>
          <a:xfrm>
            <a:off x="616304" y="5320933"/>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Referee Pre-Game Preparation</a:t>
            </a:r>
            <a:endParaRPr/>
          </a:p>
        </p:txBody>
      </p:sp>
      <p:pic>
        <p:nvPicPr>
          <p:cNvPr descr="http://www.betterrugbycoaching.com/images/rugby-drill-content/rugby_drill_image224.gif" id="193" name="Google Shape;193;p13"/>
          <p:cNvPicPr preferRelativeResize="0"/>
          <p:nvPr/>
        </p:nvPicPr>
        <p:blipFill rotWithShape="1">
          <a:blip r:embed="rId3">
            <a:alphaModFix/>
          </a:blip>
          <a:srcRect b="0" l="0" r="0" t="0"/>
          <a:stretch/>
        </p:blipFill>
        <p:spPr>
          <a:xfrm>
            <a:off x="2249824" y="3308750"/>
            <a:ext cx="4886750" cy="3282775"/>
          </a:xfrm>
          <a:prstGeom prst="rect">
            <a:avLst/>
          </a:prstGeom>
          <a:noFill/>
          <a:ln>
            <a:noFill/>
          </a:ln>
        </p:spPr>
      </p:pic>
      <p:sp>
        <p:nvSpPr>
          <p:cNvPr id="194" name="Google Shape;194;p13"/>
          <p:cNvSpPr/>
          <p:nvPr/>
        </p:nvSpPr>
        <p:spPr>
          <a:xfrm>
            <a:off x="899600" y="1671100"/>
            <a:ext cx="7992900" cy="1447200"/>
          </a:xfrm>
          <a:prstGeom prst="rect">
            <a:avLst/>
          </a:prstGeom>
          <a:solidFill>
            <a:schemeClr val="dk2"/>
          </a:solidFill>
          <a:ln>
            <a:noFill/>
          </a:ln>
        </p:spPr>
        <p:txBody>
          <a:bodyPr anchorCtr="0" anchor="t" bIns="45700" lIns="91425" spcFirstLastPara="1" rIns="91425" wrap="square" tIns="45700">
            <a:noAutofit/>
          </a:bodyPr>
          <a:lstStyle/>
          <a:p>
            <a:pPr indent="-431800" lvl="0" marL="457200" marR="0" rtl="0" algn="l">
              <a:lnSpc>
                <a:spcPct val="100000"/>
              </a:lnSpc>
              <a:spcBef>
                <a:spcPts val="0"/>
              </a:spcBef>
              <a:spcAft>
                <a:spcPts val="0"/>
              </a:spcAft>
              <a:buClr>
                <a:schemeClr val="lt1"/>
              </a:buClr>
              <a:buSzPts val="2400"/>
              <a:buFont typeface="Arial"/>
              <a:buChar char="•"/>
            </a:pPr>
            <a:r>
              <a:rPr lang="en-GB" sz="2400">
                <a:solidFill>
                  <a:schemeClr val="lt1"/>
                </a:solidFill>
              </a:rPr>
              <a:t>Personal </a:t>
            </a:r>
            <a:r>
              <a:rPr b="0" i="0" lang="en-GB" sz="2400" u="none" cap="none" strike="noStrike">
                <a:solidFill>
                  <a:schemeClr val="lt1"/>
                </a:solidFill>
                <a:latin typeface="Arial"/>
                <a:ea typeface="Arial"/>
                <a:cs typeface="Arial"/>
                <a:sym typeface="Arial"/>
              </a:rPr>
              <a:t>warm up procedure</a:t>
            </a:r>
            <a:endParaRPr b="0" i="0" sz="1000" u="none" cap="none" strike="noStrike">
              <a:solidFill>
                <a:srgbClr val="000000"/>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Similar to on field moves</a:t>
            </a:r>
            <a:endParaRPr b="0" i="0" sz="2400" u="none" cap="none" strike="noStrike">
              <a:solidFill>
                <a:schemeClr val="lt1"/>
              </a:solidFill>
              <a:latin typeface="Arial"/>
              <a:ea typeface="Arial"/>
              <a:cs typeface="Arial"/>
              <a:sym typeface="Arial"/>
            </a:endParaRPr>
          </a:p>
          <a:p>
            <a:pPr indent="-431800" lvl="0" marL="4572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Examples:</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Captain’s Talk</a:t>
            </a:r>
            <a:endParaRPr/>
          </a:p>
        </p:txBody>
      </p:sp>
      <p:sp>
        <p:nvSpPr>
          <p:cNvPr id="201" name="Google Shape;201;p14"/>
          <p:cNvSpPr/>
          <p:nvPr/>
        </p:nvSpPr>
        <p:spPr>
          <a:xfrm>
            <a:off x="899592" y="1671099"/>
            <a:ext cx="7992888" cy="2092009"/>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captain’s talk (coin toss) provide an opportunity for?</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does the winning captain get?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
        <p:nvSpPr>
          <p:cNvPr id="202" name="Google Shape;202;p14"/>
          <p:cNvSpPr txBox="1"/>
          <p:nvPr/>
        </p:nvSpPr>
        <p:spPr>
          <a:xfrm>
            <a:off x="1185925" y="4139625"/>
            <a:ext cx="7302900" cy="1569600"/>
          </a:xfrm>
          <a:prstGeom prst="rect">
            <a:avLst/>
          </a:prstGeom>
          <a:noFill/>
          <a:ln>
            <a:noFill/>
          </a:ln>
        </p:spPr>
        <p:txBody>
          <a:bodyPr anchorCtr="0" anchor="t" bIns="45700" lIns="91425" spcFirstLastPara="1" rIns="91425" wrap="square" tIns="45700">
            <a:spAutoFit/>
          </a:bodyPr>
          <a:lstStyle/>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which team has initial tap-off</a:t>
            </a:r>
            <a:endParaRPr b="0" i="0" sz="1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the sub-box for the game</a:t>
            </a:r>
            <a:endParaRPr b="0" i="0" sz="2400" u="none" cap="none" strike="noStrike">
              <a:solidFill>
                <a:srgbClr val="000000"/>
              </a:solidFill>
              <a:latin typeface="Arial"/>
              <a:ea typeface="Arial"/>
              <a:cs typeface="Arial"/>
              <a:sym typeface="Arial"/>
            </a:endParaRPr>
          </a:p>
          <a:p>
            <a:pPr indent="-285750" lvl="3" marL="285750" marR="0" rtl="0" algn="l">
              <a:lnSpc>
                <a:spcPct val="100000"/>
              </a:lnSpc>
              <a:spcBef>
                <a:spcPts val="0"/>
              </a:spcBef>
              <a:spcAft>
                <a:spcPts val="0"/>
              </a:spcAft>
              <a:buClr>
                <a:srgbClr val="000000"/>
              </a:buClr>
              <a:buSzPts val="2400"/>
              <a:buFont typeface="Arial"/>
              <a:buChar char="•"/>
            </a:pPr>
            <a:r>
              <a:rPr b="0" i="0" lang="en-GB" sz="2400" u="none" cap="none" strike="noStrike">
                <a:solidFill>
                  <a:srgbClr val="000000"/>
                </a:solidFill>
                <a:latin typeface="Arial"/>
                <a:ea typeface="Arial"/>
                <a:cs typeface="Arial"/>
                <a:sym typeface="Arial"/>
              </a:rPr>
              <a:t>The choice of the direction of play for the first half</a:t>
            </a:r>
            <a:endParaRPr b="0" i="0" sz="2400" u="none" cap="none" strike="noStrike">
              <a:solidFill>
                <a:srgbClr val="000000"/>
              </a:solidFill>
              <a:latin typeface="Arial"/>
              <a:ea typeface="Arial"/>
              <a:cs typeface="Arial"/>
              <a:sym typeface="Arial"/>
            </a:endParaRPr>
          </a:p>
          <a:p>
            <a:pPr indent="-133350" lvl="0" marL="28575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Arial"/>
              <a:ea typeface="Arial"/>
              <a:cs typeface="Arial"/>
              <a:sym typeface="Arial"/>
            </a:endParaRPr>
          </a:p>
        </p:txBody>
      </p:sp>
      <p:graphicFrame>
        <p:nvGraphicFramePr>
          <p:cNvPr id="203" name="Google Shape;203;p14"/>
          <p:cNvGraphicFramePr/>
          <p:nvPr/>
        </p:nvGraphicFramePr>
        <p:xfrm>
          <a:off x="7826792" y="1671099"/>
          <a:ext cx="1065688" cy="845068"/>
        </p:xfrm>
        <a:graphic>
          <a:graphicData uri="http://schemas.openxmlformats.org/presentationml/2006/ole">
            <mc:AlternateContent>
              <mc:Choice Requires="v">
                <p:oleObj r:id="rId4" imgH="845068" imgW="1065688" progId="" spid="_x0000_s1">
                  <p:embed/>
                </p:oleObj>
              </mc:Choice>
              <mc:Fallback>
                <p:oleObj r:id="rId5" imgH="845068" imgW="1065688" progId="">
                  <p:embed/>
                  <p:pic>
                    <p:nvPicPr>
                      <p:cNvPr id="203" name="Google Shape;203;p14"/>
                      <p:cNvPicPr preferRelativeResize="0"/>
                      <p:nvPr/>
                    </p:nvPicPr>
                    <p:blipFill rotWithShape="1">
                      <a:blip r:embed="rId6">
                        <a:alphaModFix/>
                      </a:blip>
                      <a:srcRect b="0" l="0" r="0" t="0"/>
                      <a:stretch/>
                    </p:blipFill>
                    <p:spPr>
                      <a:xfrm>
                        <a:off x="7826792" y="1671099"/>
                        <a:ext cx="1065688" cy="845068"/>
                      </a:xfrm>
                      <a:prstGeom prst="rect">
                        <a:avLst/>
                      </a:prstGeom>
                      <a:noFill/>
                      <a:ln>
                        <a:noFill/>
                      </a:ln>
                    </p:spPr>
                  </p:pic>
                </p:oleObj>
              </mc:Fallback>
            </mc:AlternateContent>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5"/>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3</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STARTING THE GAME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15" name="Google Shape;215;p16"/>
          <p:cNvSpPr/>
          <p:nvPr/>
        </p:nvSpPr>
        <p:spPr>
          <a:xfrm>
            <a:off x="899592" y="1399848"/>
            <a:ext cx="7992888" cy="661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Who stands where?</a:t>
            </a:r>
            <a:endParaRPr b="0" i="0" sz="1400" u="none" cap="none" strike="noStrike">
              <a:solidFill>
                <a:srgbClr val="FFFFFF"/>
              </a:solidFill>
              <a:latin typeface="Arial"/>
              <a:ea typeface="Arial"/>
              <a:cs typeface="Arial"/>
              <a:sym typeface="Arial"/>
            </a:endParaRPr>
          </a:p>
        </p:txBody>
      </p:sp>
      <p:grpSp>
        <p:nvGrpSpPr>
          <p:cNvPr id="216" name="Google Shape;216;p16"/>
          <p:cNvGrpSpPr/>
          <p:nvPr/>
        </p:nvGrpSpPr>
        <p:grpSpPr>
          <a:xfrm>
            <a:off x="1854679" y="2622430"/>
            <a:ext cx="5003322" cy="3247457"/>
            <a:chOff x="1764248" y="2220297"/>
            <a:chExt cx="5760000" cy="4279570"/>
          </a:xfrm>
        </p:grpSpPr>
        <p:grpSp>
          <p:nvGrpSpPr>
            <p:cNvPr id="217" name="Google Shape;217;p16"/>
            <p:cNvGrpSpPr/>
            <p:nvPr/>
          </p:nvGrpSpPr>
          <p:grpSpPr>
            <a:xfrm>
              <a:off x="1764248" y="2564904"/>
              <a:ext cx="5760000" cy="3600000"/>
              <a:chOff x="1331913" y="2927349"/>
              <a:chExt cx="5760000" cy="3600000"/>
            </a:xfrm>
          </p:grpSpPr>
          <p:sp>
            <p:nvSpPr>
              <p:cNvPr id="218" name="Google Shape;218;p16"/>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16"/>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16"/>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16"/>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16"/>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3" name="Google Shape;223;p16"/>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24" name="Google Shape;224;p16"/>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grpSp>
        <p:nvGrpSpPr>
          <p:cNvPr id="225" name="Google Shape;225;p16"/>
          <p:cNvGrpSpPr/>
          <p:nvPr/>
        </p:nvGrpSpPr>
        <p:grpSpPr>
          <a:xfrm>
            <a:off x="4356340" y="3127995"/>
            <a:ext cx="517584" cy="2405156"/>
            <a:chOff x="4356340" y="3127995"/>
            <a:chExt cx="517584" cy="2405156"/>
          </a:xfrm>
        </p:grpSpPr>
        <p:sp>
          <p:nvSpPr>
            <p:cNvPr id="226" name="Google Shape;226;p16"/>
            <p:cNvSpPr/>
            <p:nvPr/>
          </p:nvSpPr>
          <p:spPr>
            <a:xfrm>
              <a:off x="4356340" y="4149306"/>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7" name="Google Shape;227;p16"/>
            <p:cNvSpPr/>
            <p:nvPr/>
          </p:nvSpPr>
          <p:spPr>
            <a:xfrm>
              <a:off x="4528868" y="4525992"/>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8" name="Google Shape;228;p16"/>
            <p:cNvSpPr/>
            <p:nvPr/>
          </p:nvSpPr>
          <p:spPr>
            <a:xfrm>
              <a:off x="4426430" y="365150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29" name="Google Shape;229;p16"/>
            <p:cNvSpPr/>
            <p:nvPr/>
          </p:nvSpPr>
          <p:spPr>
            <a:xfrm>
              <a:off x="4574158" y="312799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0" name="Google Shape;230;p16"/>
            <p:cNvSpPr/>
            <p:nvPr/>
          </p:nvSpPr>
          <p:spPr>
            <a:xfrm>
              <a:off x="4598958" y="4984585"/>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1" name="Google Shape;231;p16"/>
            <p:cNvSpPr/>
            <p:nvPr/>
          </p:nvSpPr>
          <p:spPr>
            <a:xfrm>
              <a:off x="4701396" y="5360623"/>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grpSp>
        <p:nvGrpSpPr>
          <p:cNvPr id="232" name="Google Shape;232;p16"/>
          <p:cNvGrpSpPr/>
          <p:nvPr/>
        </p:nvGrpSpPr>
        <p:grpSpPr>
          <a:xfrm>
            <a:off x="3535753" y="3127689"/>
            <a:ext cx="199484" cy="2439960"/>
            <a:chOff x="3535753" y="3127689"/>
            <a:chExt cx="199484" cy="2439960"/>
          </a:xfrm>
        </p:grpSpPr>
        <p:sp>
          <p:nvSpPr>
            <p:cNvPr id="233" name="Google Shape;233;p16"/>
            <p:cNvSpPr/>
            <p:nvPr/>
          </p:nvSpPr>
          <p:spPr>
            <a:xfrm>
              <a:off x="3558397" y="41635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4" name="Google Shape;234;p16"/>
            <p:cNvSpPr/>
            <p:nvPr/>
          </p:nvSpPr>
          <p:spPr>
            <a:xfrm>
              <a:off x="3558396" y="366675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5" name="Google Shape;235;p16"/>
            <p:cNvSpPr/>
            <p:nvPr/>
          </p:nvSpPr>
          <p:spPr>
            <a:xfrm>
              <a:off x="3535753" y="3127689"/>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6" name="Google Shape;236;p16"/>
            <p:cNvSpPr/>
            <p:nvPr/>
          </p:nvSpPr>
          <p:spPr>
            <a:xfrm>
              <a:off x="3562709" y="4535843"/>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7" name="Google Shape;237;p16"/>
            <p:cNvSpPr/>
            <p:nvPr/>
          </p:nvSpPr>
          <p:spPr>
            <a:xfrm>
              <a:off x="3558396" y="498458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38" name="Google Shape;238;p16"/>
            <p:cNvSpPr/>
            <p:nvPr/>
          </p:nvSpPr>
          <p:spPr>
            <a:xfrm>
              <a:off x="3535753" y="5395121"/>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239" name="Google Shape;239;p16"/>
          <p:cNvSpPr/>
          <p:nvPr/>
        </p:nvSpPr>
        <p:spPr>
          <a:xfrm>
            <a:off x="3957367" y="365941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240" name="Google Shape;240;p16"/>
          <p:cNvGrpSpPr/>
          <p:nvPr/>
        </p:nvGrpSpPr>
        <p:grpSpPr>
          <a:xfrm>
            <a:off x="3612313" y="2707390"/>
            <a:ext cx="172528" cy="3113905"/>
            <a:chOff x="3612313" y="2707390"/>
            <a:chExt cx="172528" cy="3113905"/>
          </a:xfrm>
        </p:grpSpPr>
        <p:sp>
          <p:nvSpPr>
            <p:cNvPr id="241" name="Google Shape;241;p16"/>
            <p:cNvSpPr/>
            <p:nvPr/>
          </p:nvSpPr>
          <p:spPr>
            <a:xfrm>
              <a:off x="3612313" y="2707390"/>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2" name="Google Shape;242;p16"/>
            <p:cNvSpPr/>
            <p:nvPr/>
          </p:nvSpPr>
          <p:spPr>
            <a:xfrm>
              <a:off x="3612313" y="5648767"/>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243" name="Google Shape;243;p16"/>
          <p:cNvSpPr/>
          <p:nvPr/>
        </p:nvSpPr>
        <p:spPr>
          <a:xfrm>
            <a:off x="7366241" y="2385428"/>
            <a:ext cx="172528" cy="172528"/>
          </a:xfrm>
          <a:prstGeom prst="ellipse">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4" name="Google Shape;244;p16"/>
          <p:cNvSpPr txBox="1"/>
          <p:nvPr/>
        </p:nvSpPr>
        <p:spPr>
          <a:xfrm>
            <a:off x="7538769" y="2317803"/>
            <a:ext cx="811601"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Attack</a:t>
            </a:r>
            <a:endParaRPr b="0" i="0" sz="1400" u="none" cap="none" strike="noStrike">
              <a:solidFill>
                <a:srgbClr val="000000"/>
              </a:solidFill>
              <a:latin typeface="Arial"/>
              <a:ea typeface="Arial"/>
              <a:cs typeface="Arial"/>
              <a:sym typeface="Arial"/>
            </a:endParaRPr>
          </a:p>
        </p:txBody>
      </p:sp>
      <p:sp>
        <p:nvSpPr>
          <p:cNvPr id="245" name="Google Shape;245;p16"/>
          <p:cNvSpPr txBox="1"/>
          <p:nvPr/>
        </p:nvSpPr>
        <p:spPr>
          <a:xfrm>
            <a:off x="7538769" y="2613809"/>
            <a:ext cx="88277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Defence</a:t>
            </a:r>
            <a:endParaRPr b="0" i="0" sz="1400" u="none" cap="none" strike="noStrike">
              <a:solidFill>
                <a:srgbClr val="000000"/>
              </a:solidFill>
              <a:latin typeface="Arial"/>
              <a:ea typeface="Arial"/>
              <a:cs typeface="Arial"/>
              <a:sym typeface="Arial"/>
            </a:endParaRPr>
          </a:p>
        </p:txBody>
      </p:sp>
      <p:sp>
        <p:nvSpPr>
          <p:cNvPr id="246" name="Google Shape;246;p16"/>
          <p:cNvSpPr txBox="1"/>
          <p:nvPr/>
        </p:nvSpPr>
        <p:spPr>
          <a:xfrm>
            <a:off x="7538769" y="2909815"/>
            <a:ext cx="95825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Referees</a:t>
            </a:r>
            <a:endParaRPr b="0" i="0" sz="1400" u="none" cap="none" strike="noStrike">
              <a:solidFill>
                <a:srgbClr val="000000"/>
              </a:solidFill>
              <a:latin typeface="Arial"/>
              <a:ea typeface="Arial"/>
              <a:cs typeface="Arial"/>
              <a:sym typeface="Arial"/>
            </a:endParaRPr>
          </a:p>
        </p:txBody>
      </p:sp>
      <p:sp>
        <p:nvSpPr>
          <p:cNvPr id="247" name="Google Shape;247;p16"/>
          <p:cNvSpPr/>
          <p:nvPr/>
        </p:nvSpPr>
        <p:spPr>
          <a:xfrm>
            <a:off x="7366241" y="2971342"/>
            <a:ext cx="172528" cy="172528"/>
          </a:xfrm>
          <a:prstGeom prst="ellipse">
            <a:avLst/>
          </a:prstGeom>
          <a:solidFill>
            <a:srgbClr val="FFFF00"/>
          </a:solidFill>
          <a:ln cap="flat" cmpd="sng" w="25400">
            <a:solidFill>
              <a:srgbClr val="F5F53D"/>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8" name="Google Shape;248;p16"/>
          <p:cNvSpPr/>
          <p:nvPr/>
        </p:nvSpPr>
        <p:spPr>
          <a:xfrm>
            <a:off x="7366241" y="2663565"/>
            <a:ext cx="172528" cy="172528"/>
          </a:xfrm>
          <a:prstGeom prst="ellipse">
            <a:avLst/>
          </a:prstGeom>
          <a:solidFill>
            <a:schemeClr val="accent2"/>
          </a:solidFill>
          <a:ln cap="flat" cmpd="sng" w="25400">
            <a:solidFill>
              <a:srgbClr val="8C3A38"/>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249" name="Google Shape;249;p16"/>
          <p:cNvSpPr/>
          <p:nvPr/>
        </p:nvSpPr>
        <p:spPr>
          <a:xfrm>
            <a:off x="1659147" y="2907896"/>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50" name="Google Shape;250;p16"/>
          <p:cNvSpPr/>
          <p:nvPr/>
        </p:nvSpPr>
        <p:spPr>
          <a:xfrm>
            <a:off x="1674137" y="4921230"/>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51" name="Google Shape;251;p16"/>
          <p:cNvSpPr/>
          <p:nvPr/>
        </p:nvSpPr>
        <p:spPr>
          <a:xfrm>
            <a:off x="6870619" y="2897138"/>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252" name="Google Shape;252;p16"/>
          <p:cNvSpPr/>
          <p:nvPr/>
        </p:nvSpPr>
        <p:spPr>
          <a:xfrm>
            <a:off x="6885609" y="4921234"/>
            <a:ext cx="173868" cy="68611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17"/>
          <p:cNvPicPr preferRelativeResize="0"/>
          <p:nvPr/>
        </p:nvPicPr>
        <p:blipFill rotWithShape="1">
          <a:blip r:embed="rId3">
            <a:alphaModFix/>
          </a:blip>
          <a:srcRect b="0" l="0" r="0" t="0"/>
          <a:stretch/>
        </p:blipFill>
        <p:spPr>
          <a:xfrm>
            <a:off x="152400" y="1565174"/>
            <a:ext cx="8618726" cy="4144475"/>
          </a:xfrm>
          <a:prstGeom prst="rect">
            <a:avLst/>
          </a:prstGeom>
          <a:noFill/>
          <a:ln>
            <a:noFill/>
          </a:ln>
        </p:spPr>
      </p:pic>
      <p:sp>
        <p:nvSpPr>
          <p:cNvPr id="259" name="Google Shape;259;p1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Starting the Game</a:t>
            </a:r>
            <a:endParaRPr/>
          </a:p>
        </p:txBody>
      </p:sp>
      <p:sp>
        <p:nvSpPr>
          <p:cNvPr id="260" name="Google Shape;260;p17"/>
          <p:cNvSpPr/>
          <p:nvPr/>
        </p:nvSpPr>
        <p:spPr>
          <a:xfrm>
            <a:off x="152400" y="1565175"/>
            <a:ext cx="8618700" cy="4144500"/>
          </a:xfrm>
          <a:prstGeom prst="rect">
            <a:avLst/>
          </a:prstGeom>
          <a:solidFill>
            <a:srgbClr val="FFFFFF">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17"/>
          <p:cNvSpPr/>
          <p:nvPr/>
        </p:nvSpPr>
        <p:spPr>
          <a:xfrm>
            <a:off x="825299" y="4962467"/>
            <a:ext cx="7272900" cy="1215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The referee’s shadow</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1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Taking the Tap</a:t>
            </a:r>
            <a:endParaRPr/>
          </a:p>
        </p:txBody>
      </p:sp>
      <p:grpSp>
        <p:nvGrpSpPr>
          <p:cNvPr id="267" name="Google Shape;267;p18"/>
          <p:cNvGrpSpPr/>
          <p:nvPr/>
        </p:nvGrpSpPr>
        <p:grpSpPr>
          <a:xfrm>
            <a:off x="269488" y="1733436"/>
            <a:ext cx="1810003" cy="2594250"/>
            <a:chOff x="269488" y="1733436"/>
            <a:chExt cx="1810003" cy="2594250"/>
          </a:xfrm>
        </p:grpSpPr>
        <p:sp>
          <p:nvSpPr>
            <p:cNvPr id="268" name="Google Shape;268;p18"/>
            <p:cNvSpPr txBox="1"/>
            <p:nvPr/>
          </p:nvSpPr>
          <p:spPr>
            <a:xfrm>
              <a:off x="398524" y="4019909"/>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 Place</a:t>
              </a:r>
              <a:endParaRPr b="0" i="0" sz="1400" u="none" cap="none" strike="noStrike">
                <a:solidFill>
                  <a:srgbClr val="000000"/>
                </a:solidFill>
                <a:latin typeface="Arial"/>
                <a:ea typeface="Arial"/>
                <a:cs typeface="Arial"/>
                <a:sym typeface="Arial"/>
              </a:endParaRPr>
            </a:p>
          </p:txBody>
        </p:sp>
        <p:pic>
          <p:nvPicPr>
            <p:cNvPr id="269" name="Google Shape;269;p18"/>
            <p:cNvPicPr preferRelativeResize="0"/>
            <p:nvPr/>
          </p:nvPicPr>
          <p:blipFill rotWithShape="1">
            <a:blip r:embed="rId3">
              <a:alphaModFix/>
            </a:blip>
            <a:srcRect b="0" l="0" r="0" t="0"/>
            <a:stretch/>
          </p:blipFill>
          <p:spPr>
            <a:xfrm>
              <a:off x="269488" y="1733436"/>
              <a:ext cx="1810003" cy="2286319"/>
            </a:xfrm>
            <a:prstGeom prst="rect">
              <a:avLst/>
            </a:prstGeom>
            <a:noFill/>
            <a:ln>
              <a:noFill/>
            </a:ln>
          </p:spPr>
        </p:pic>
      </p:grpSp>
      <p:grpSp>
        <p:nvGrpSpPr>
          <p:cNvPr id="270" name="Google Shape;270;p18"/>
          <p:cNvGrpSpPr/>
          <p:nvPr/>
        </p:nvGrpSpPr>
        <p:grpSpPr>
          <a:xfrm>
            <a:off x="2390033" y="1790594"/>
            <a:ext cx="1800476" cy="2536939"/>
            <a:chOff x="2390033" y="1790594"/>
            <a:chExt cx="1800476" cy="2536939"/>
          </a:xfrm>
        </p:grpSpPr>
        <p:sp>
          <p:nvSpPr>
            <p:cNvPr id="271" name="Google Shape;271;p18"/>
            <p:cNvSpPr txBox="1"/>
            <p:nvPr/>
          </p:nvSpPr>
          <p:spPr>
            <a:xfrm>
              <a:off x="2559111"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2 - Release</a:t>
              </a:r>
              <a:endParaRPr b="0" i="0" sz="1400" u="none" cap="none" strike="noStrike">
                <a:solidFill>
                  <a:srgbClr val="000000"/>
                </a:solidFill>
                <a:latin typeface="Arial"/>
                <a:ea typeface="Arial"/>
                <a:cs typeface="Arial"/>
                <a:sym typeface="Arial"/>
              </a:endParaRPr>
            </a:p>
          </p:txBody>
        </p:sp>
        <p:pic>
          <p:nvPicPr>
            <p:cNvPr id="272" name="Google Shape;272;p18"/>
            <p:cNvPicPr preferRelativeResize="0"/>
            <p:nvPr/>
          </p:nvPicPr>
          <p:blipFill rotWithShape="1">
            <a:blip r:embed="rId4">
              <a:alphaModFix/>
            </a:blip>
            <a:srcRect b="0" l="0" r="0" t="0"/>
            <a:stretch/>
          </p:blipFill>
          <p:spPr>
            <a:xfrm>
              <a:off x="2390033" y="1790594"/>
              <a:ext cx="1800476" cy="2229161"/>
            </a:xfrm>
            <a:prstGeom prst="rect">
              <a:avLst/>
            </a:prstGeom>
            <a:noFill/>
            <a:ln>
              <a:noFill/>
            </a:ln>
          </p:spPr>
        </p:pic>
      </p:grpSp>
      <p:grpSp>
        <p:nvGrpSpPr>
          <p:cNvPr id="273" name="Google Shape;273;p18"/>
          <p:cNvGrpSpPr/>
          <p:nvPr/>
        </p:nvGrpSpPr>
        <p:grpSpPr>
          <a:xfrm>
            <a:off x="4999739" y="1809647"/>
            <a:ext cx="1428949" cy="2517886"/>
            <a:chOff x="4999739" y="1809647"/>
            <a:chExt cx="1428949" cy="2517886"/>
          </a:xfrm>
        </p:grpSpPr>
        <p:sp>
          <p:nvSpPr>
            <p:cNvPr id="274" name="Google Shape;274;p18"/>
            <p:cNvSpPr txBox="1"/>
            <p:nvPr/>
          </p:nvSpPr>
          <p:spPr>
            <a:xfrm>
              <a:off x="5079793" y="4019756"/>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3 - Tap</a:t>
              </a:r>
              <a:endParaRPr b="0" i="0" sz="1400" u="none" cap="none" strike="noStrike">
                <a:solidFill>
                  <a:srgbClr val="000000"/>
                </a:solidFill>
                <a:latin typeface="Arial"/>
                <a:ea typeface="Arial"/>
                <a:cs typeface="Arial"/>
                <a:sym typeface="Arial"/>
              </a:endParaRPr>
            </a:p>
          </p:txBody>
        </p:sp>
        <p:pic>
          <p:nvPicPr>
            <p:cNvPr id="275" name="Google Shape;275;p18"/>
            <p:cNvPicPr preferRelativeResize="0"/>
            <p:nvPr/>
          </p:nvPicPr>
          <p:blipFill rotWithShape="1">
            <a:blip r:embed="rId5">
              <a:alphaModFix/>
            </a:blip>
            <a:srcRect b="0" l="0" r="0" t="0"/>
            <a:stretch/>
          </p:blipFill>
          <p:spPr>
            <a:xfrm>
              <a:off x="4999739" y="1809647"/>
              <a:ext cx="1428949" cy="2210108"/>
            </a:xfrm>
            <a:prstGeom prst="rect">
              <a:avLst/>
            </a:prstGeom>
            <a:noFill/>
            <a:ln>
              <a:noFill/>
            </a:ln>
          </p:spPr>
        </p:pic>
      </p:grpSp>
      <p:grpSp>
        <p:nvGrpSpPr>
          <p:cNvPr id="276" name="Google Shape;276;p18"/>
          <p:cNvGrpSpPr/>
          <p:nvPr/>
        </p:nvGrpSpPr>
        <p:grpSpPr>
          <a:xfrm>
            <a:off x="7000429" y="1660125"/>
            <a:ext cx="1806220" cy="2667408"/>
            <a:chOff x="7000429" y="2047805"/>
            <a:chExt cx="1590897" cy="2279727"/>
          </a:xfrm>
        </p:grpSpPr>
        <p:sp>
          <p:nvSpPr>
            <p:cNvPr id="277" name="Google Shape;277;p18"/>
            <p:cNvSpPr txBox="1"/>
            <p:nvPr/>
          </p:nvSpPr>
          <p:spPr>
            <a:xfrm>
              <a:off x="7305407" y="4019755"/>
              <a:ext cx="126637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4 - Pick up</a:t>
              </a:r>
              <a:endParaRPr b="0" i="0" sz="1400" u="none" cap="none" strike="noStrike">
                <a:solidFill>
                  <a:srgbClr val="000000"/>
                </a:solidFill>
                <a:latin typeface="Arial"/>
                <a:ea typeface="Arial"/>
                <a:cs typeface="Arial"/>
                <a:sym typeface="Arial"/>
              </a:endParaRPr>
            </a:p>
          </p:txBody>
        </p:sp>
        <p:pic>
          <p:nvPicPr>
            <p:cNvPr id="278" name="Google Shape;278;p18"/>
            <p:cNvPicPr preferRelativeResize="0"/>
            <p:nvPr/>
          </p:nvPicPr>
          <p:blipFill rotWithShape="1">
            <a:blip r:embed="rId6">
              <a:alphaModFix/>
            </a:blip>
            <a:srcRect b="0" l="0" r="0" t="0"/>
            <a:stretch/>
          </p:blipFill>
          <p:spPr>
            <a:xfrm>
              <a:off x="7000429" y="2047805"/>
              <a:ext cx="1590897" cy="1971950"/>
            </a:xfrm>
            <a:prstGeom prst="rect">
              <a:avLst/>
            </a:prstGeom>
            <a:noFill/>
            <a:ln>
              <a:noFill/>
            </a:ln>
          </p:spPr>
        </p:pic>
      </p:grpSp>
      <p:sp>
        <p:nvSpPr>
          <p:cNvPr id="279" name="Google Shape;279;p18"/>
          <p:cNvSpPr txBox="1"/>
          <p:nvPr/>
        </p:nvSpPr>
        <p:spPr>
          <a:xfrm>
            <a:off x="4777867" y="4611283"/>
            <a:ext cx="2131891" cy="1169551"/>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Wait for the Whistle</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Any direction</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No more than 1m</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Arial"/>
              <a:buChar char="•"/>
            </a:pPr>
            <a:r>
              <a:rPr b="0" i="0" lang="en-GB" sz="1400" u="none" cap="none" strike="noStrike">
                <a:solidFill>
                  <a:srgbClr val="000000"/>
                </a:solidFill>
                <a:latin typeface="Arial"/>
                <a:ea typeface="Arial"/>
                <a:cs typeface="Arial"/>
                <a:sym typeface="Arial"/>
              </a:rPr>
              <a:t>Defence can now move forward</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4</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THE TOUCH</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Agenda</a:t>
            </a:r>
            <a:endParaRPr/>
          </a:p>
        </p:txBody>
      </p:sp>
      <p:sp>
        <p:nvSpPr>
          <p:cNvPr id="98" name="Google Shape;98;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Autofit/>
          </a:bodyPr>
          <a:lstStyle/>
          <a:p>
            <a:pPr indent="-342900" lvl="0" marL="342900" marR="0" rtl="0" algn="l">
              <a:lnSpc>
                <a:spcPct val="80000"/>
              </a:lnSpc>
              <a:spcBef>
                <a:spcPts val="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Why become a referee</a:t>
            </a:r>
            <a:endParaRPr/>
          </a:p>
          <a:p>
            <a:pPr indent="-342900" lvl="0" marL="342900" marR="0" rtl="0" algn="l">
              <a:lnSpc>
                <a:spcPct val="80000"/>
              </a:lnSpc>
              <a:spcBef>
                <a:spcPts val="370"/>
              </a:spcBef>
              <a:spcAft>
                <a:spcPts val="0"/>
              </a:spcAft>
              <a:buClr>
                <a:schemeClr val="dk1"/>
              </a:buClr>
              <a:buSzPts val="1850"/>
              <a:buFont typeface="Arial"/>
              <a:buChar char="•"/>
            </a:pPr>
            <a:r>
              <a:rPr lang="en-GB" sz="1850"/>
              <a:t>Game overview</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Pre-Game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Starting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The Touch</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Change of Possession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Penalties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Interchanges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Scoring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Positioning</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Communication</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Conflict Management</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End of the Game</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Sports Officials’ Responsibilities</a:t>
            </a:r>
            <a:endParaRPr/>
          </a:p>
          <a:p>
            <a:pPr indent="-342900" lvl="0" marL="342900" marR="0" rtl="0" algn="l">
              <a:lnSpc>
                <a:spcPct val="80000"/>
              </a:lnSpc>
              <a:spcBef>
                <a:spcPts val="370"/>
              </a:spcBef>
              <a:spcAft>
                <a:spcPts val="0"/>
              </a:spcAft>
              <a:buClr>
                <a:schemeClr val="dk1"/>
              </a:buClr>
              <a:buSzPts val="1850"/>
              <a:buFont typeface="Arial"/>
              <a:buChar char="•"/>
            </a:pPr>
            <a:r>
              <a:rPr b="0" i="0" lang="en-GB" sz="1850" u="none" cap="none" strike="noStrike">
                <a:solidFill>
                  <a:schemeClr val="dk1"/>
                </a:solidFill>
                <a:latin typeface="Arial"/>
                <a:ea typeface="Arial"/>
                <a:cs typeface="Arial"/>
                <a:sym typeface="Arial"/>
              </a:rPr>
              <a:t>Referee Opportunities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291" name="Google Shape;291;p20"/>
          <p:cNvSpPr/>
          <p:nvPr/>
        </p:nvSpPr>
        <p:spPr>
          <a:xfrm>
            <a:off x="2051720" y="1399848"/>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Who can make the touch?</a:t>
            </a:r>
            <a:endParaRPr b="0" i="0" sz="1400" u="none" cap="none" strike="noStrike">
              <a:solidFill>
                <a:srgbClr val="FFFFFF"/>
              </a:solidFill>
              <a:latin typeface="Arial"/>
              <a:ea typeface="Arial"/>
              <a:cs typeface="Arial"/>
              <a:sym typeface="Arial"/>
            </a:endParaRPr>
          </a:p>
        </p:txBody>
      </p:sp>
      <p:sp>
        <p:nvSpPr>
          <p:cNvPr id="292" name="Google Shape;292;p20"/>
          <p:cNvSpPr/>
          <p:nvPr/>
        </p:nvSpPr>
        <p:spPr>
          <a:xfrm>
            <a:off x="2051720" y="3140968"/>
            <a:ext cx="6120680" cy="93610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What counts as a touch?</a:t>
            </a:r>
            <a:endParaRPr b="0" i="0" sz="1400" u="none" cap="none" strike="noStrike">
              <a:solidFill>
                <a:srgbClr val="FFFFFF"/>
              </a:solidFill>
              <a:latin typeface="Arial"/>
              <a:ea typeface="Arial"/>
              <a:cs typeface="Arial"/>
              <a:sym typeface="Arial"/>
            </a:endParaRPr>
          </a:p>
        </p:txBody>
      </p:sp>
      <p:sp>
        <p:nvSpPr>
          <p:cNvPr id="293" name="Google Shape;293;p20"/>
          <p:cNvSpPr txBox="1"/>
          <p:nvPr/>
        </p:nvSpPr>
        <p:spPr>
          <a:xfrm>
            <a:off x="2195736" y="2564904"/>
            <a:ext cx="5832648"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17365D"/>
              </a:buClr>
              <a:buSzPts val="2400"/>
              <a:buFont typeface="Arial"/>
              <a:buNone/>
            </a:pPr>
            <a:r>
              <a:rPr b="0" i="0" lang="en-GB" sz="2400" u="none" cap="none" strike="noStrike">
                <a:solidFill>
                  <a:srgbClr val="17365D"/>
                </a:solidFill>
                <a:latin typeface="Arial"/>
                <a:ea typeface="Arial"/>
                <a:cs typeface="Arial"/>
                <a:sym typeface="Arial"/>
              </a:rPr>
              <a:t>Both the defender and the attacker</a:t>
            </a:r>
            <a:endParaRPr b="0" i="0" sz="1400" u="none" cap="none" strike="noStrike">
              <a:solidFill>
                <a:srgbClr val="000000"/>
              </a:solidFill>
              <a:latin typeface="Arial"/>
              <a:ea typeface="Arial"/>
              <a:cs typeface="Arial"/>
              <a:sym typeface="Arial"/>
            </a:endParaRPr>
          </a:p>
        </p:txBody>
      </p:sp>
      <p:pic>
        <p:nvPicPr>
          <p:cNvPr descr="Image result for touch" id="294" name="Google Shape;294;p20"/>
          <p:cNvPicPr preferRelativeResize="0"/>
          <p:nvPr/>
        </p:nvPicPr>
        <p:blipFill rotWithShape="1">
          <a:blip r:embed="rId3">
            <a:alphaModFix/>
          </a:blip>
          <a:srcRect b="0" l="0" r="0" t="0"/>
          <a:stretch/>
        </p:blipFill>
        <p:spPr>
          <a:xfrm>
            <a:off x="2051724" y="4251000"/>
            <a:ext cx="1978575" cy="1847850"/>
          </a:xfrm>
          <a:prstGeom prst="rect">
            <a:avLst/>
          </a:prstGeom>
          <a:noFill/>
          <a:ln>
            <a:noFill/>
          </a:ln>
        </p:spPr>
      </p:pic>
      <p:pic>
        <p:nvPicPr>
          <p:cNvPr id="295" name="Google Shape;295;p20"/>
          <p:cNvPicPr preferRelativeResize="0"/>
          <p:nvPr/>
        </p:nvPicPr>
        <p:blipFill rotWithShape="1">
          <a:blip r:embed="rId4">
            <a:alphaModFix/>
          </a:blip>
          <a:srcRect b="0" l="0" r="0" t="0"/>
          <a:stretch/>
        </p:blipFill>
        <p:spPr>
          <a:xfrm>
            <a:off x="6372200" y="4289141"/>
            <a:ext cx="986315" cy="1588131"/>
          </a:xfrm>
          <a:prstGeom prst="rect">
            <a:avLst/>
          </a:prstGeom>
          <a:noFill/>
          <a:ln>
            <a:noFill/>
          </a:ln>
        </p:spPr>
      </p:pic>
      <p:pic>
        <p:nvPicPr>
          <p:cNvPr descr="http://www-static2.spulsecdn.net/pics/00/01/11/48/1114878_1_O.jpg" id="296" name="Google Shape;296;p20"/>
          <p:cNvPicPr preferRelativeResize="0"/>
          <p:nvPr/>
        </p:nvPicPr>
        <p:blipFill rotWithShape="1">
          <a:blip r:embed="rId5">
            <a:alphaModFix/>
          </a:blip>
          <a:srcRect b="0" l="0" r="0" t="0"/>
          <a:stretch/>
        </p:blipFill>
        <p:spPr>
          <a:xfrm>
            <a:off x="7433894" y="3898718"/>
            <a:ext cx="1386578" cy="1906546"/>
          </a:xfrm>
          <a:prstGeom prst="rect">
            <a:avLst/>
          </a:prstGeom>
          <a:noFill/>
          <a:ln>
            <a:noFill/>
          </a:ln>
        </p:spPr>
      </p:pic>
      <p:pic>
        <p:nvPicPr>
          <p:cNvPr id="297" name="Google Shape;297;p20"/>
          <p:cNvPicPr preferRelativeResize="0"/>
          <p:nvPr/>
        </p:nvPicPr>
        <p:blipFill rotWithShape="1">
          <a:blip r:embed="rId6">
            <a:alphaModFix/>
          </a:blip>
          <a:srcRect b="0" l="0" r="0" t="0"/>
          <a:stretch/>
        </p:blipFill>
        <p:spPr>
          <a:xfrm>
            <a:off x="4427023" y="4442278"/>
            <a:ext cx="1548450" cy="1281875"/>
          </a:xfrm>
          <a:prstGeom prst="rect">
            <a:avLst/>
          </a:prstGeom>
          <a:noFill/>
          <a:ln>
            <a:noFill/>
          </a:ln>
        </p:spPr>
      </p:pic>
      <p:pic>
        <p:nvPicPr>
          <p:cNvPr id="298" name="Google Shape;298;p20"/>
          <p:cNvPicPr preferRelativeResize="0"/>
          <p:nvPr/>
        </p:nvPicPr>
        <p:blipFill rotWithShape="1">
          <a:blip r:embed="rId7">
            <a:alphaModFix/>
          </a:blip>
          <a:srcRect b="0" l="0" r="0" t="0"/>
          <a:stretch/>
        </p:blipFill>
        <p:spPr>
          <a:xfrm>
            <a:off x="403300" y="1399850"/>
            <a:ext cx="1039386" cy="2677224"/>
          </a:xfrm>
          <a:prstGeom prst="rect">
            <a:avLst/>
          </a:prstGeom>
          <a:noFill/>
          <a:ln>
            <a:noFill/>
          </a:ln>
        </p:spPr>
      </p:pic>
      <p:sp>
        <p:nvSpPr>
          <p:cNvPr id="299" name="Google Shape;299;p20"/>
          <p:cNvSpPr/>
          <p:nvPr/>
        </p:nvSpPr>
        <p:spPr>
          <a:xfrm>
            <a:off x="156825" y="1317250"/>
            <a:ext cx="1609800" cy="2958600"/>
          </a:xfrm>
          <a:prstGeom prst="rect">
            <a:avLst/>
          </a:prstGeom>
          <a:solidFill>
            <a:srgbClr val="FFFFFF">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sp>
        <p:nvSpPr>
          <p:cNvPr id="306" name="Google Shape;306;p21"/>
          <p:cNvSpPr txBox="1"/>
          <p:nvPr>
            <p:ph idx="1" type="body"/>
          </p:nvPr>
        </p:nvSpPr>
        <p:spPr>
          <a:xfrm>
            <a:off x="3249373" y="4734748"/>
            <a:ext cx="5571099" cy="10801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40"/>
              <a:buFont typeface="Arial"/>
              <a:buNone/>
            </a:pPr>
            <a:r>
              <a:rPr b="0" i="0" lang="en-GB" sz="2400" u="none" cap="none" strike="noStrike">
                <a:solidFill>
                  <a:schemeClr val="dk1"/>
                </a:solidFill>
                <a:latin typeface="Arial"/>
                <a:ea typeface="Arial"/>
                <a:cs typeface="Arial"/>
                <a:sym typeface="Arial"/>
              </a:rPr>
              <a:t>If the Touch count reaches 6, a change of possession occurs</a:t>
            </a:r>
            <a:endParaRPr/>
          </a:p>
        </p:txBody>
      </p:sp>
      <p:sp>
        <p:nvSpPr>
          <p:cNvPr id="307" name="Google Shape;307;p21"/>
          <p:cNvSpPr/>
          <p:nvPr/>
        </p:nvSpPr>
        <p:spPr>
          <a:xfrm>
            <a:off x="899600" y="1628800"/>
            <a:ext cx="3422400" cy="27246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Following a touch, the attacker must roll the ball at 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mark</a:t>
            </a:r>
            <a:r>
              <a:rPr b="0" i="0" lang="en-GB" sz="2200" u="none" cap="none" strike="noStrike">
                <a:solidFill>
                  <a:schemeClr val="lt1"/>
                </a:solidFill>
                <a:latin typeface="Arial"/>
                <a:ea typeface="Arial"/>
                <a:cs typeface="Arial"/>
                <a:sym typeface="Arial"/>
              </a:rPr>
              <a:t> is where the touch occurred.</a:t>
            </a:r>
            <a:endParaRPr b="0" i="0" sz="1400" u="none" cap="none" strike="noStrike">
              <a:solidFill>
                <a:srgbClr val="000000"/>
              </a:solidFill>
              <a:latin typeface="Arial"/>
              <a:ea typeface="Arial"/>
              <a:cs typeface="Arial"/>
              <a:sym typeface="Arial"/>
            </a:endParaRPr>
          </a:p>
        </p:txBody>
      </p:sp>
      <p:pic>
        <p:nvPicPr>
          <p:cNvPr id="308" name="Google Shape;308;p21"/>
          <p:cNvPicPr preferRelativeResize="0"/>
          <p:nvPr/>
        </p:nvPicPr>
        <p:blipFill rotWithShape="1">
          <a:blip r:embed="rId3">
            <a:alphaModFix/>
          </a:blip>
          <a:srcRect b="0" l="0" r="0" t="0"/>
          <a:stretch/>
        </p:blipFill>
        <p:spPr>
          <a:xfrm>
            <a:off x="152400" y="4733523"/>
            <a:ext cx="2876950" cy="1947475"/>
          </a:xfrm>
          <a:prstGeom prst="rect">
            <a:avLst/>
          </a:prstGeom>
          <a:noFill/>
          <a:ln>
            <a:noFill/>
          </a:ln>
        </p:spPr>
      </p:pic>
      <p:pic>
        <p:nvPicPr>
          <p:cNvPr id="309" name="Google Shape;309;p21"/>
          <p:cNvPicPr preferRelativeResize="0"/>
          <p:nvPr/>
        </p:nvPicPr>
        <p:blipFill rotWithShape="1">
          <a:blip r:embed="rId4">
            <a:alphaModFix/>
          </a:blip>
          <a:srcRect b="0" l="0" r="0" t="0"/>
          <a:stretch/>
        </p:blipFill>
        <p:spPr>
          <a:xfrm>
            <a:off x="5012750" y="1628800"/>
            <a:ext cx="2803501" cy="2724649"/>
          </a:xfrm>
          <a:prstGeom prst="rect">
            <a:avLst/>
          </a:prstGeom>
          <a:noFill/>
          <a:ln>
            <a:noFill/>
          </a:ln>
        </p:spPr>
      </p:pic>
      <p:sp>
        <p:nvSpPr>
          <p:cNvPr id="310" name="Google Shape;310;p21"/>
          <p:cNvSpPr/>
          <p:nvPr/>
        </p:nvSpPr>
        <p:spPr>
          <a:xfrm>
            <a:off x="5012750" y="1412775"/>
            <a:ext cx="2803500" cy="2958600"/>
          </a:xfrm>
          <a:prstGeom prst="rect">
            <a:avLst/>
          </a:prstGeom>
          <a:solidFill>
            <a:srgbClr val="FFFFFF">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2"/>
          <p:cNvSpPr/>
          <p:nvPr/>
        </p:nvSpPr>
        <p:spPr>
          <a:xfrm>
            <a:off x="103300" y="1404400"/>
            <a:ext cx="4593600" cy="38541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A </a:t>
            </a:r>
            <a:r>
              <a:rPr b="1" i="0" lang="en-GB" sz="2200" u="none" cap="none" strike="noStrike">
                <a:solidFill>
                  <a:schemeClr val="lt1"/>
                </a:solidFill>
                <a:latin typeface="Arial"/>
                <a:ea typeface="Arial"/>
                <a:cs typeface="Arial"/>
                <a:sym typeface="Arial"/>
              </a:rPr>
              <a:t>roll ball</a:t>
            </a:r>
            <a:r>
              <a:rPr b="0" i="0" lang="en-GB" sz="2200" u="none" cap="none" strike="noStrike">
                <a:solidFill>
                  <a:schemeClr val="lt1"/>
                </a:solidFill>
                <a:latin typeface="Arial"/>
                <a:ea typeface="Arial"/>
                <a:cs typeface="Arial"/>
                <a:sym typeface="Arial"/>
              </a:rPr>
              <a:t> must be </a:t>
            </a:r>
            <a:r>
              <a:rPr b="1" i="0" lang="en-GB" sz="2200" u="none" cap="none" strike="noStrike">
                <a:solidFill>
                  <a:schemeClr val="lt1"/>
                </a:solidFill>
                <a:latin typeface="Arial"/>
                <a:ea typeface="Arial"/>
                <a:cs typeface="Arial"/>
                <a:sym typeface="Arial"/>
              </a:rPr>
              <a:t>controlled.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Correct Procedure: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Ball placed</a:t>
            </a:r>
            <a:r>
              <a:rPr b="0" i="0" lang="en-GB" sz="2200" u="none" cap="none" strike="noStrike">
                <a:solidFill>
                  <a:schemeClr val="lt1"/>
                </a:solidFill>
                <a:latin typeface="Arial"/>
                <a:ea typeface="Arial"/>
                <a:cs typeface="Arial"/>
                <a:sym typeface="Arial"/>
              </a:rPr>
              <a:t> on the ground</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Minimum</a:t>
            </a:r>
            <a:r>
              <a:rPr b="0" i="0" lang="en-GB" sz="2200" u="none" cap="none" strike="noStrike">
                <a:solidFill>
                  <a:schemeClr val="lt1"/>
                </a:solidFill>
                <a:latin typeface="Arial"/>
                <a:ea typeface="Arial"/>
                <a:cs typeface="Arial"/>
                <a:sym typeface="Arial"/>
              </a:rPr>
              <a:t> of a </a:t>
            </a:r>
            <a:r>
              <a:rPr b="1" i="0" lang="en-GB" sz="2200" u="none" cap="none" strike="noStrike">
                <a:solidFill>
                  <a:schemeClr val="lt1"/>
                </a:solidFill>
                <a:latin typeface="Arial"/>
                <a:ea typeface="Arial"/>
                <a:cs typeface="Arial"/>
                <a:sym typeface="Arial"/>
              </a:rPr>
              <a:t>foot passing over</a:t>
            </a:r>
            <a:endParaRPr b="0" i="0" sz="2200" u="none" cap="none" strike="noStrike">
              <a:solidFill>
                <a:schemeClr val="lt1"/>
              </a:solidFill>
              <a:latin typeface="Arial"/>
              <a:ea typeface="Arial"/>
              <a:cs typeface="Arial"/>
              <a:sym typeface="Arial"/>
            </a:endParaRPr>
          </a:p>
          <a:p>
            <a:pPr indent="-342900" lvl="0" marL="342900" marR="0" rtl="0" algn="l">
              <a:lnSpc>
                <a:spcPct val="100000"/>
              </a:lnSpc>
              <a:spcBef>
                <a:spcPts val="0"/>
              </a:spcBef>
              <a:spcAft>
                <a:spcPts val="0"/>
              </a:spcAft>
              <a:buClr>
                <a:schemeClr val="lt1"/>
              </a:buClr>
              <a:buSzPts val="2200"/>
              <a:buFont typeface="Arial"/>
              <a:buChar char="-"/>
            </a:pPr>
            <a:r>
              <a:rPr b="1" i="0" lang="en-GB" sz="2200" u="none" cap="none" strike="noStrike">
                <a:solidFill>
                  <a:schemeClr val="lt1"/>
                </a:solidFill>
                <a:latin typeface="Arial"/>
                <a:ea typeface="Arial"/>
                <a:cs typeface="Arial"/>
                <a:sym typeface="Arial"/>
              </a:rPr>
              <a:t>Make every effort to be parallel </a:t>
            </a:r>
            <a:r>
              <a:rPr b="0" i="0" lang="en-GB" sz="2200" u="none" cap="none" strike="noStrike">
                <a:solidFill>
                  <a:schemeClr val="lt1"/>
                </a:solidFill>
                <a:latin typeface="Arial"/>
                <a:ea typeface="Arial"/>
                <a:cs typeface="Arial"/>
                <a:sym typeface="Arial"/>
              </a:rPr>
              <a:t>to the </a:t>
            </a:r>
            <a:r>
              <a:rPr b="1" i="0" lang="en-GB" sz="2200" u="none" cap="none" strike="noStrike">
                <a:solidFill>
                  <a:schemeClr val="lt1"/>
                </a:solidFill>
                <a:latin typeface="Arial"/>
                <a:ea typeface="Arial"/>
                <a:cs typeface="Arial"/>
                <a:sym typeface="Arial"/>
              </a:rPr>
              <a:t>side-lines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ball </a:t>
            </a:r>
            <a:r>
              <a:rPr b="1" i="0" lang="en-GB" sz="2200" u="none" cap="none" strike="noStrike">
                <a:solidFill>
                  <a:schemeClr val="lt1"/>
                </a:solidFill>
                <a:latin typeface="Arial"/>
                <a:ea typeface="Arial"/>
                <a:cs typeface="Arial"/>
                <a:sym typeface="Arial"/>
              </a:rPr>
              <a:t>must not</a:t>
            </a:r>
            <a:r>
              <a:rPr b="0" i="0" lang="en-GB" sz="2200" u="none" cap="none" strike="noStrike">
                <a:solidFill>
                  <a:schemeClr val="lt1"/>
                </a:solidFill>
                <a:latin typeface="Arial"/>
                <a:ea typeface="Arial"/>
                <a:cs typeface="Arial"/>
                <a:sym typeface="Arial"/>
              </a:rPr>
              <a:t> be rolled more than </a:t>
            </a:r>
            <a:r>
              <a:rPr b="1" i="0" lang="en-GB" sz="2200" u="none" cap="none" strike="noStrike">
                <a:solidFill>
                  <a:schemeClr val="lt1"/>
                </a:solidFill>
                <a:latin typeface="Arial"/>
                <a:ea typeface="Arial"/>
                <a:cs typeface="Arial"/>
                <a:sym typeface="Arial"/>
              </a:rPr>
              <a:t>1m</a:t>
            </a:r>
            <a:endParaRPr b="0" i="0" sz="1400" u="none" cap="none" strike="noStrike">
              <a:solidFill>
                <a:srgbClr val="000000"/>
              </a:solidFill>
              <a:latin typeface="Arial"/>
              <a:ea typeface="Arial"/>
              <a:cs typeface="Arial"/>
              <a:sym typeface="Arial"/>
            </a:endParaRPr>
          </a:p>
        </p:txBody>
      </p:sp>
      <p:sp>
        <p:nvSpPr>
          <p:cNvPr id="317" name="Google Shape;317;p22"/>
          <p:cNvSpPr txBox="1"/>
          <p:nvPr>
            <p:ph type="title"/>
          </p:nvPr>
        </p:nvSpPr>
        <p:spPr>
          <a:xfrm>
            <a:off x="730696" y="591270"/>
            <a:ext cx="8229600" cy="821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TOUCH</a:t>
            </a:r>
            <a:endParaRPr/>
          </a:p>
        </p:txBody>
      </p:sp>
      <p:pic>
        <p:nvPicPr>
          <p:cNvPr id="318" name="Google Shape;318;p22"/>
          <p:cNvPicPr preferRelativeResize="0"/>
          <p:nvPr/>
        </p:nvPicPr>
        <p:blipFill rotWithShape="1">
          <a:blip r:embed="rId3">
            <a:alphaModFix/>
          </a:blip>
          <a:srcRect b="0" l="0" r="0" t="0"/>
          <a:stretch/>
        </p:blipFill>
        <p:spPr>
          <a:xfrm>
            <a:off x="4696975" y="1412775"/>
            <a:ext cx="3976320" cy="3845726"/>
          </a:xfrm>
          <a:prstGeom prst="rect">
            <a:avLst/>
          </a:prstGeom>
          <a:noFill/>
          <a:ln>
            <a:noFill/>
          </a:ln>
        </p:spPr>
      </p:pic>
      <p:sp>
        <p:nvSpPr>
          <p:cNvPr id="319" name="Google Shape;319;p22"/>
          <p:cNvSpPr/>
          <p:nvPr/>
        </p:nvSpPr>
        <p:spPr>
          <a:xfrm>
            <a:off x="4696975" y="1404400"/>
            <a:ext cx="3976200" cy="3854100"/>
          </a:xfrm>
          <a:prstGeom prst="rect">
            <a:avLst/>
          </a:prstGeom>
          <a:solidFill>
            <a:srgbClr val="FFFFFF">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2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ONSIDE</a:t>
            </a:r>
            <a:endParaRPr/>
          </a:p>
        </p:txBody>
      </p:sp>
      <p:pic>
        <p:nvPicPr>
          <p:cNvPr id="326" name="Google Shape;326;p23"/>
          <p:cNvPicPr preferRelativeResize="0"/>
          <p:nvPr/>
        </p:nvPicPr>
        <p:blipFill>
          <a:blip r:embed="rId3">
            <a:alphaModFix/>
          </a:blip>
          <a:stretch>
            <a:fillRect/>
          </a:stretch>
        </p:blipFill>
        <p:spPr>
          <a:xfrm>
            <a:off x="135296" y="1539325"/>
            <a:ext cx="3924099" cy="4511850"/>
          </a:xfrm>
          <a:prstGeom prst="rect">
            <a:avLst/>
          </a:prstGeom>
          <a:noFill/>
          <a:ln>
            <a:noFill/>
          </a:ln>
        </p:spPr>
      </p:pic>
      <p:sp>
        <p:nvSpPr>
          <p:cNvPr id="327" name="Google Shape;327;p23"/>
          <p:cNvSpPr/>
          <p:nvPr/>
        </p:nvSpPr>
        <p:spPr>
          <a:xfrm>
            <a:off x="4161500" y="1539325"/>
            <a:ext cx="4707300" cy="3546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Once the touch occurs, 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must retreat </a:t>
            </a:r>
            <a:r>
              <a:rPr b="1" i="0" lang="en-GB" sz="2200" u="none" cap="none" strike="noStrike">
                <a:solidFill>
                  <a:schemeClr val="lt1"/>
                </a:solidFill>
                <a:latin typeface="Arial"/>
                <a:ea typeface="Arial"/>
                <a:cs typeface="Arial"/>
                <a:sym typeface="Arial"/>
              </a:rPr>
              <a:t>7m</a:t>
            </a:r>
            <a:r>
              <a:rPr b="0" i="0" lang="en-GB" sz="22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chemeClr val="lt1"/>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200"/>
              <a:buFont typeface="Arial"/>
              <a:buNone/>
            </a:pPr>
            <a:r>
              <a:rPr b="0" i="0" lang="en-GB" sz="2200" u="none" cap="none" strike="noStrike">
                <a:solidFill>
                  <a:schemeClr val="lt1"/>
                </a:solidFill>
                <a:latin typeface="Arial"/>
                <a:ea typeface="Arial"/>
                <a:cs typeface="Arial"/>
                <a:sym typeface="Arial"/>
              </a:rPr>
              <a:t>The </a:t>
            </a:r>
            <a:r>
              <a:rPr b="1" i="0" lang="en-GB" sz="2200" u="none" cap="none" strike="noStrike">
                <a:solidFill>
                  <a:schemeClr val="lt1"/>
                </a:solidFill>
                <a:latin typeface="Arial"/>
                <a:ea typeface="Arial"/>
                <a:cs typeface="Arial"/>
                <a:sym typeface="Arial"/>
              </a:rPr>
              <a:t>defence</a:t>
            </a:r>
            <a:r>
              <a:rPr b="0" i="0" lang="en-GB" sz="2200" u="none" cap="none" strike="noStrike">
                <a:solidFill>
                  <a:schemeClr val="lt1"/>
                </a:solidFill>
                <a:latin typeface="Arial"/>
                <a:ea typeface="Arial"/>
                <a:cs typeface="Arial"/>
                <a:sym typeface="Arial"/>
              </a:rPr>
              <a:t> may only advance once they reach this </a:t>
            </a:r>
            <a:r>
              <a:rPr b="1" i="0" lang="en-GB" sz="2200" u="none" cap="none" strike="noStrike">
                <a:solidFill>
                  <a:schemeClr val="lt1"/>
                </a:solidFill>
                <a:latin typeface="Arial"/>
                <a:ea typeface="Arial"/>
                <a:cs typeface="Arial"/>
                <a:sym typeface="Arial"/>
              </a:rPr>
              <a:t>onside</a:t>
            </a:r>
            <a:r>
              <a:rPr b="0" i="0" lang="en-GB" sz="2200" u="none" cap="none" strike="noStrike">
                <a:solidFill>
                  <a:schemeClr val="lt1"/>
                </a:solidFill>
                <a:latin typeface="Arial"/>
                <a:ea typeface="Arial"/>
                <a:cs typeface="Arial"/>
                <a:sym typeface="Arial"/>
              </a:rPr>
              <a:t> line, or their try line with both feet.</a:t>
            </a:r>
            <a:endParaRPr b="0" i="0" sz="2200" u="none" cap="none" strike="noStrike">
              <a:solidFill>
                <a:schemeClr val="lt1"/>
              </a:solidFill>
              <a:latin typeface="Arial"/>
              <a:ea typeface="Arial"/>
              <a:cs typeface="Arial"/>
              <a:sym typeface="Arial"/>
            </a:endParaRPr>
          </a:p>
          <a:p>
            <a:pPr indent="0" lvl="0" marL="0" marR="0" rtl="0" algn="r">
              <a:lnSpc>
                <a:spcPct val="100000"/>
              </a:lnSpc>
              <a:spcBef>
                <a:spcPts val="0"/>
              </a:spcBef>
              <a:spcAft>
                <a:spcPts val="0"/>
              </a:spcAft>
              <a:buClr>
                <a:schemeClr val="lt1"/>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328" name="Google Shape;328;p23"/>
          <p:cNvSpPr/>
          <p:nvPr/>
        </p:nvSpPr>
        <p:spPr>
          <a:xfrm>
            <a:off x="135300" y="1539325"/>
            <a:ext cx="3924000" cy="4512000"/>
          </a:xfrm>
          <a:prstGeom prst="rect">
            <a:avLst/>
          </a:prstGeom>
          <a:solidFill>
            <a:srgbClr val="FFFFFF">
              <a:alpha val="529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2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5</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CHANGE OF POSSESSION</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When “things” go wrong</a:t>
            </a:r>
            <a:endParaRPr/>
          </a:p>
        </p:txBody>
      </p:sp>
      <p:graphicFrame>
        <p:nvGraphicFramePr>
          <p:cNvPr id="339" name="Google Shape;339;p25"/>
          <p:cNvGraphicFramePr/>
          <p:nvPr/>
        </p:nvGraphicFramePr>
        <p:xfrm>
          <a:off x="683568" y="2095276"/>
          <a:ext cx="3000000" cy="3000000"/>
        </p:xfrm>
        <a:graphic>
          <a:graphicData uri="http://schemas.openxmlformats.org/drawingml/2006/table">
            <a:tbl>
              <a:tblPr bandRow="1" firstRow="1">
                <a:noFill/>
                <a:tableStyleId>{704E4C4B-8976-4367-85D6-4B4D3CE8483E}</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mistakes / technical errors</a:t>
                      </a:r>
                      <a:endParaRPr b="0" sz="2800" u="none" cap="none" strike="noStrike">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lnT cap="flat" cmpd="sng" w="12700">
                      <a:solidFill>
                        <a:schemeClr val="dk1"/>
                      </a:solidFill>
                      <a:prstDash val="solid"/>
                      <a:round/>
                      <a:headEnd len="sm" w="sm" type="none"/>
                      <a:tailEnd len="sm" w="sm" type="none"/>
                    </a:lnT>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T cap="flat" cmpd="sng" w="12700">
                      <a:solidFill>
                        <a:schemeClr val="dk1"/>
                      </a:solidFill>
                      <a:prstDash val="solid"/>
                      <a:round/>
                      <a:headEnd len="sm" w="sm" type="none"/>
                      <a:tailEnd len="sm" w="sm" type="none"/>
                    </a:lnT>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rule infringement</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solidFill>
                      <a:srgbClr val="1B305B"/>
                    </a:solidFill>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L cap="flat" cmpd="sng" w="12700">
                      <a:solidFill>
                        <a:schemeClr val="dk1"/>
                      </a:solidFill>
                      <a:prstDash val="solid"/>
                      <a:round/>
                      <a:headEnd len="sm" w="sm" type="none"/>
                      <a:tailEnd len="sm" w="sm" type="none"/>
                    </a:ln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solidFill>
                            <a:srgbClr val="1B305B"/>
                          </a:solidFill>
                          <a:latin typeface="Calibri"/>
                          <a:ea typeface="Calibri"/>
                          <a:cs typeface="Calibri"/>
                          <a:sym typeface="Calibri"/>
                        </a:rPr>
                        <a:t>↓</a:t>
                      </a:r>
                      <a:endParaRPr b="0" sz="2800" u="none" cap="none" strike="noStrike">
                        <a:solidFill>
                          <a:srgbClr val="1B305B"/>
                        </a:solidFill>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tcPr>
                </a:tc>
              </a:tr>
              <a:tr h="734475">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change of possession</a:t>
                      </a:r>
                      <a:endParaRPr sz="1400" u="none" cap="none" strike="noStrike"/>
                    </a:p>
                  </a:txBody>
                  <a:tcPr marT="45725" marB="45725" marR="91450" marL="91450" anchor="ctr">
                    <a:lnL cap="flat" cmpd="sng" w="12700">
                      <a:solidFill>
                        <a:schemeClr val="dk1"/>
                      </a:solidFill>
                      <a:prstDash val="solid"/>
                      <a:round/>
                      <a:headEnd len="sm" w="sm" type="none"/>
                      <a:tailEnd len="sm" w="sm" type="none"/>
                    </a:lnL>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penalty</a:t>
                      </a:r>
                      <a:endParaRPr b="0" sz="2800" u="none" cap="none" strike="noStrike">
                        <a:latin typeface="Calibri"/>
                        <a:ea typeface="Calibri"/>
                        <a:cs typeface="Calibri"/>
                        <a:sym typeface="Calibri"/>
                      </a:endParaRPr>
                    </a:p>
                  </a:txBody>
                  <a:tcPr marT="45725" marB="45725" marR="91450" marL="91450" anchor="ctr">
                    <a:lnR cap="flat" cmpd="sng" w="12700">
                      <a:solidFill>
                        <a:schemeClr val="dk1"/>
                      </a:solidFill>
                      <a:prstDash val="solid"/>
                      <a:round/>
                      <a:headEnd len="sm" w="sm" type="none"/>
                      <a:tailEnd len="sm" w="sm" type="none"/>
                    </a:lnR>
                    <a:lnB cap="flat" cmpd="sng" w="12700">
                      <a:solidFill>
                        <a:schemeClr val="dk1"/>
                      </a:solidFill>
                      <a:prstDash val="solid"/>
                      <a:round/>
                      <a:headEnd len="sm" w="sm" type="none"/>
                      <a:tailEnd len="sm" w="sm" type="none"/>
                    </a:lnB>
                  </a:tcPr>
                </a:tc>
              </a:tr>
            </a:tbl>
          </a:graphicData>
        </a:graphic>
      </p:graphicFrame>
      <p:sp>
        <p:nvSpPr>
          <p:cNvPr id="340" name="Google Shape;340;p25"/>
          <p:cNvSpPr txBox="1"/>
          <p:nvPr>
            <p:ph idx="1" type="body"/>
          </p:nvPr>
        </p:nvSpPr>
        <p:spPr>
          <a:xfrm>
            <a:off x="806896" y="5733256"/>
            <a:ext cx="3261048" cy="57606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0" i="1" lang="en-GB" sz="2800" u="none" cap="none" strike="noStrike">
                <a:solidFill>
                  <a:schemeClr val="dk1"/>
                </a:solidFill>
                <a:latin typeface="Calibri"/>
                <a:ea typeface="Calibri"/>
                <a:cs typeface="Calibri"/>
                <a:sym typeface="Calibri"/>
              </a:rPr>
              <a:t>(rule of thumb only)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2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triggers</a:t>
            </a:r>
            <a:endParaRPr/>
          </a:p>
        </p:txBody>
      </p:sp>
      <p:sp>
        <p:nvSpPr>
          <p:cNvPr id="347" name="Google Shape;347;p26"/>
          <p:cNvSpPr/>
          <p:nvPr/>
        </p:nvSpPr>
        <p:spPr>
          <a:xfrm>
            <a:off x="755576" y="1723620"/>
            <a:ext cx="7272808" cy="3682394"/>
          </a:xfrm>
          <a:prstGeom prst="rect">
            <a:avLst/>
          </a:prstGeom>
          <a:solidFill>
            <a:schemeClr val="dk2"/>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6th touch</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out of play</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ball to ground</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incorrect rollball</a:t>
            </a:r>
            <a:endParaRPr b="0" i="0" sz="2800" u="none" cap="none" strike="noStrike">
              <a:solidFill>
                <a:srgbClr val="FFFFFF"/>
              </a:solidFill>
              <a:latin typeface="Calibri"/>
              <a:ea typeface="Calibri"/>
              <a:cs typeface="Calibri"/>
              <a:sym typeface="Calibri"/>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half caught</a:t>
            </a:r>
            <a:endParaRPr b="0" i="0" sz="1400" u="none" cap="none" strike="noStrike">
              <a:solidFill>
                <a:srgbClr val="FFFFFF"/>
              </a:solidFill>
              <a:latin typeface="Arial"/>
              <a:ea typeface="Arial"/>
              <a:cs typeface="Arial"/>
              <a:sym typeface="Arial"/>
            </a:endParaRPr>
          </a:p>
          <a:p>
            <a:pPr indent="-457200" lvl="0" marL="457200" marR="0" rtl="0" algn="l">
              <a:lnSpc>
                <a:spcPct val="100000"/>
              </a:lnSpc>
              <a:spcBef>
                <a:spcPts val="0"/>
              </a:spcBef>
              <a:spcAft>
                <a:spcPts val="0"/>
              </a:spcAft>
              <a:buClr>
                <a:srgbClr val="FFFFFF"/>
              </a:buClr>
              <a:buSzPts val="2800"/>
              <a:buFont typeface="Arial"/>
              <a:buChar char="•"/>
            </a:pPr>
            <a:r>
              <a:rPr b="0" i="0" lang="en-GB" sz="2800" u="none" cap="none" strike="noStrike">
                <a:solidFill>
                  <a:srgbClr val="FFFFFF"/>
                </a:solidFill>
                <a:latin typeface="Calibri"/>
                <a:ea typeface="Calibri"/>
                <a:cs typeface="Calibri"/>
                <a:sym typeface="Calibri"/>
              </a:rPr>
              <a:t>half places the ball on or over the try line</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2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Change of possession: what’s next?</a:t>
            </a:r>
            <a:endParaRPr/>
          </a:p>
        </p:txBody>
      </p:sp>
      <p:graphicFrame>
        <p:nvGraphicFramePr>
          <p:cNvPr id="354" name="Google Shape;354;p27"/>
          <p:cNvGraphicFramePr/>
          <p:nvPr/>
        </p:nvGraphicFramePr>
        <p:xfrm>
          <a:off x="683568" y="1663228"/>
          <a:ext cx="3000000" cy="3000000"/>
        </p:xfrm>
        <a:graphic>
          <a:graphicData uri="http://schemas.openxmlformats.org/drawingml/2006/table">
            <a:tbl>
              <a:tblPr bandRow="1" firstRow="1">
                <a:noFill/>
                <a:tableStyleId>{704E4C4B-8976-4367-85D6-4B4D3CE8483E}</a:tableStyleId>
              </a:tblPr>
              <a:tblGrid>
                <a:gridCol w="3600000"/>
                <a:gridCol w="612000"/>
                <a:gridCol w="3600000"/>
              </a:tblGrid>
              <a:tr h="936000">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players</a:t>
                      </a:r>
                      <a:endParaRPr sz="1400" u="none" cap="none" strike="noStrike"/>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c>
                  <a:txBody>
                    <a:bodyPr/>
                    <a:lstStyle/>
                    <a:p>
                      <a:pPr indent="0" lvl="0" marL="0" marR="0" rtl="0" algn="ctr">
                        <a:lnSpc>
                          <a:spcPct val="100000"/>
                        </a:lnSpc>
                        <a:spcBef>
                          <a:spcPts val="0"/>
                        </a:spcBef>
                        <a:spcAft>
                          <a:spcPts val="0"/>
                        </a:spcAft>
                        <a:buClr>
                          <a:srgbClr val="000000"/>
                        </a:buClr>
                        <a:buSzPts val="2800"/>
                        <a:buFont typeface="Arial"/>
                        <a:buNone/>
                      </a:pPr>
                      <a:r>
                        <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2800"/>
                        <a:buFont typeface="Arial"/>
                        <a:buNone/>
                      </a:pPr>
                      <a:r>
                        <a:rPr b="0" lang="en-GB" sz="2800" u="none" cap="none" strike="noStrike">
                          <a:latin typeface="Calibri"/>
                          <a:ea typeface="Calibri"/>
                          <a:cs typeface="Calibri"/>
                          <a:sym typeface="Calibri"/>
                        </a:rPr>
                        <a:t>for referees</a:t>
                      </a:r>
                      <a:endParaRPr b="0" sz="2800" u="none" cap="none" strike="noStrike">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1B305B"/>
                    </a:solidFill>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rollball…</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lang="en-GB" sz="2800" u="none" cap="none" strike="noStrike">
                          <a:solidFill>
                            <a:schemeClr val="dk1"/>
                          </a:solidFill>
                          <a:latin typeface="Calibri"/>
                          <a:ea typeface="Calibri"/>
                          <a:cs typeface="Calibri"/>
                          <a:sym typeface="Calibri"/>
                        </a:rPr>
                        <a:t>              …on the mark</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mark?</a:t>
                      </a:r>
                      <a:endParaRPr b="0" i="1" sz="2800" u="none" cap="none" strike="noStrike">
                        <a:solidFill>
                          <a:schemeClr val="dk1"/>
                        </a:solidFill>
                        <a:latin typeface="Calibri"/>
                        <a:ea typeface="Calibri"/>
                        <a:cs typeface="Calibri"/>
                        <a:sym typeface="Calibri"/>
                      </a:endParaRPr>
                    </a:p>
                  </a:txBody>
                  <a:tcPr marT="45725" marB="45725" marR="91450" marL="91450" anchor="b">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touch count restarts</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many touches?</a:t>
                      </a:r>
                      <a:endParaRPr b="0" i="1" sz="2800" u="none" cap="none" strike="noStrike">
                        <a:solidFill>
                          <a:schemeClr val="dk1"/>
                        </a:solidFill>
                        <a:latin typeface="Calibri"/>
                        <a:ea typeface="Calibri"/>
                        <a:cs typeface="Calibri"/>
                        <a:sym typeface="Calibri"/>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080000">
                <a:tc>
                  <a:txBody>
                    <a:bodyPr/>
                    <a:lstStyle/>
                    <a:p>
                      <a:pPr indent="-457200" lvl="0" marL="457200" marR="0" rtl="0" algn="l">
                        <a:lnSpc>
                          <a:spcPct val="100000"/>
                        </a:lnSpc>
                        <a:spcBef>
                          <a:spcPts val="0"/>
                        </a:spcBef>
                        <a:spcAft>
                          <a:spcPts val="0"/>
                        </a:spcAft>
                        <a:buClr>
                          <a:schemeClr val="dk1"/>
                        </a:buClr>
                        <a:buSzPts val="2800"/>
                        <a:buFont typeface="Arial"/>
                        <a:buChar char="•"/>
                      </a:pPr>
                      <a:r>
                        <a:rPr b="0" lang="en-GB" sz="2800" u="none" cap="none" strike="noStrike">
                          <a:solidFill>
                            <a:schemeClr val="dk1"/>
                          </a:solidFill>
                          <a:latin typeface="Calibri"/>
                          <a:ea typeface="Calibri"/>
                          <a:cs typeface="Calibri"/>
                          <a:sym typeface="Calibri"/>
                        </a:rPr>
                        <a:t>defence gets onside</a:t>
                      </a:r>
                      <a:endParaRPr sz="1400" u="none" cap="none" strike="noStrike"/>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t/>
                      </a:r>
                      <a:endParaRPr b="0"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how far?</a:t>
                      </a:r>
                      <a:endParaRPr sz="1400" u="none" cap="none" strike="noStrike"/>
                    </a:p>
                    <a:p>
                      <a:pPr indent="0" lvl="0" marL="0" marR="0" rtl="0" algn="l">
                        <a:lnSpc>
                          <a:spcPct val="100000"/>
                        </a:lnSpc>
                        <a:spcBef>
                          <a:spcPts val="0"/>
                        </a:spcBef>
                        <a:spcAft>
                          <a:spcPts val="0"/>
                        </a:spcAft>
                        <a:buClr>
                          <a:srgbClr val="000000"/>
                        </a:buClr>
                        <a:buSzPts val="2800"/>
                        <a:buFont typeface="Arial"/>
                        <a:buNone/>
                      </a:pPr>
                      <a:r>
                        <a:rPr b="0" i="1" lang="en-GB" sz="2800" u="none" cap="none" strike="noStrike">
                          <a:solidFill>
                            <a:schemeClr val="dk1"/>
                          </a:solidFill>
                          <a:latin typeface="Calibri"/>
                          <a:ea typeface="Calibri"/>
                          <a:cs typeface="Calibri"/>
                          <a:sym typeface="Calibri"/>
                        </a:rPr>
                        <a:t>where is the referee?</a:t>
                      </a:r>
                      <a:endParaRPr b="0" i="1" sz="2800" u="none" cap="none" strike="noStrike">
                        <a:solidFill>
                          <a:schemeClr val="dk1"/>
                        </a:solidFill>
                        <a:latin typeface="Calibri"/>
                        <a:ea typeface="Calibri"/>
                        <a:cs typeface="Calibri"/>
                        <a:sym typeface="Calibri"/>
                      </a:endParaRPr>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grpSp>
        <p:nvGrpSpPr>
          <p:cNvPr id="359" name="Google Shape;359;p28"/>
          <p:cNvGrpSpPr/>
          <p:nvPr/>
        </p:nvGrpSpPr>
        <p:grpSpPr>
          <a:xfrm>
            <a:off x="179388" y="1557338"/>
            <a:ext cx="4321175" cy="1655762"/>
            <a:chOff x="113" y="981"/>
            <a:chExt cx="2722" cy="1043"/>
          </a:xfrm>
        </p:grpSpPr>
        <p:sp>
          <p:nvSpPr>
            <p:cNvPr id="360" name="Google Shape;360;p28"/>
            <p:cNvSpPr txBox="1"/>
            <p:nvPr/>
          </p:nvSpPr>
          <p:spPr>
            <a:xfrm>
              <a:off x="930" y="1071"/>
              <a:ext cx="1905"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1. The touch is made by either the defending player or the player in possession.</a:t>
              </a:r>
              <a:endParaRPr b="0" i="0" sz="1400" u="none" cap="none" strike="noStrike">
                <a:solidFill>
                  <a:srgbClr val="000000"/>
                </a:solidFill>
                <a:latin typeface="Arial"/>
                <a:ea typeface="Arial"/>
                <a:cs typeface="Arial"/>
                <a:sym typeface="Arial"/>
              </a:endParaRPr>
            </a:p>
          </p:txBody>
        </p:sp>
        <p:grpSp>
          <p:nvGrpSpPr>
            <p:cNvPr id="361" name="Google Shape;361;p28"/>
            <p:cNvGrpSpPr/>
            <p:nvPr/>
          </p:nvGrpSpPr>
          <p:grpSpPr>
            <a:xfrm>
              <a:off x="113" y="981"/>
              <a:ext cx="809" cy="1043"/>
              <a:chOff x="113" y="981"/>
              <a:chExt cx="809" cy="1043"/>
            </a:xfrm>
          </p:grpSpPr>
          <p:sp>
            <p:nvSpPr>
              <p:cNvPr id="362" name="Google Shape;362;p28"/>
              <p:cNvSpPr/>
              <p:nvPr/>
            </p:nvSpPr>
            <p:spPr>
              <a:xfrm>
                <a:off x="113" y="981"/>
                <a:ext cx="809" cy="104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63" name="Google Shape;363;p28"/>
              <p:cNvPicPr preferRelativeResize="0"/>
              <p:nvPr/>
            </p:nvPicPr>
            <p:blipFill rotWithShape="1">
              <a:blip r:embed="rId3">
                <a:alphaModFix/>
              </a:blip>
              <a:srcRect b="0" l="0" r="0" t="0"/>
              <a:stretch/>
            </p:blipFill>
            <p:spPr>
              <a:xfrm>
                <a:off x="113" y="981"/>
                <a:ext cx="809" cy="1042"/>
              </a:xfrm>
              <a:prstGeom prst="rect">
                <a:avLst/>
              </a:prstGeom>
              <a:noFill/>
              <a:ln>
                <a:noFill/>
              </a:ln>
            </p:spPr>
          </p:pic>
        </p:grpSp>
      </p:grpSp>
      <p:grpSp>
        <p:nvGrpSpPr>
          <p:cNvPr id="364" name="Google Shape;364;p28"/>
          <p:cNvGrpSpPr/>
          <p:nvPr/>
        </p:nvGrpSpPr>
        <p:grpSpPr>
          <a:xfrm>
            <a:off x="4572000" y="1628775"/>
            <a:ext cx="4572000" cy="1584325"/>
            <a:chOff x="2880" y="1026"/>
            <a:chExt cx="2880" cy="998"/>
          </a:xfrm>
        </p:grpSpPr>
        <p:sp>
          <p:nvSpPr>
            <p:cNvPr id="365" name="Google Shape;365;p28"/>
            <p:cNvSpPr txBox="1"/>
            <p:nvPr/>
          </p:nvSpPr>
          <p:spPr>
            <a:xfrm>
              <a:off x="3628" y="1389"/>
              <a:ext cx="2132" cy="2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2. Return to the mark</a:t>
              </a:r>
              <a:endParaRPr b="0" i="0" sz="1400" u="none" cap="none" strike="noStrike">
                <a:solidFill>
                  <a:srgbClr val="000000"/>
                </a:solidFill>
                <a:latin typeface="Arial"/>
                <a:ea typeface="Arial"/>
                <a:cs typeface="Arial"/>
                <a:sym typeface="Arial"/>
              </a:endParaRPr>
            </a:p>
          </p:txBody>
        </p:sp>
        <p:grpSp>
          <p:nvGrpSpPr>
            <p:cNvPr id="366" name="Google Shape;366;p28"/>
            <p:cNvGrpSpPr/>
            <p:nvPr/>
          </p:nvGrpSpPr>
          <p:grpSpPr>
            <a:xfrm>
              <a:off x="2880" y="1026"/>
              <a:ext cx="726" cy="998"/>
              <a:chOff x="2880" y="1026"/>
              <a:chExt cx="726" cy="998"/>
            </a:xfrm>
          </p:grpSpPr>
          <p:sp>
            <p:nvSpPr>
              <p:cNvPr id="367" name="Google Shape;367;p28"/>
              <p:cNvSpPr/>
              <p:nvPr/>
            </p:nvSpPr>
            <p:spPr>
              <a:xfrm>
                <a:off x="2880" y="1026"/>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68" name="Google Shape;368;p28"/>
              <p:cNvPicPr preferRelativeResize="0"/>
              <p:nvPr/>
            </p:nvPicPr>
            <p:blipFill rotWithShape="1">
              <a:blip r:embed="rId4">
                <a:alphaModFix/>
              </a:blip>
              <a:srcRect b="0" l="0" r="0" t="0"/>
              <a:stretch/>
            </p:blipFill>
            <p:spPr>
              <a:xfrm>
                <a:off x="2880" y="1026"/>
                <a:ext cx="726" cy="998"/>
              </a:xfrm>
              <a:prstGeom prst="rect">
                <a:avLst/>
              </a:prstGeom>
              <a:noFill/>
              <a:ln>
                <a:noFill/>
              </a:ln>
            </p:spPr>
          </p:pic>
        </p:grpSp>
      </p:grpSp>
      <p:grpSp>
        <p:nvGrpSpPr>
          <p:cNvPr id="369" name="Google Shape;369;p28"/>
          <p:cNvGrpSpPr/>
          <p:nvPr/>
        </p:nvGrpSpPr>
        <p:grpSpPr>
          <a:xfrm>
            <a:off x="179388" y="3563938"/>
            <a:ext cx="4248150" cy="1593850"/>
            <a:chOff x="113" y="2245"/>
            <a:chExt cx="2676" cy="1004"/>
          </a:xfrm>
        </p:grpSpPr>
        <p:sp>
          <p:nvSpPr>
            <p:cNvPr id="370" name="Google Shape;370;p28"/>
            <p:cNvSpPr txBox="1"/>
            <p:nvPr/>
          </p:nvSpPr>
          <p:spPr>
            <a:xfrm>
              <a:off x="1020" y="2245"/>
              <a:ext cx="1769"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3. Perform the rollball without delay.  An attempt must be made to be square on to the try line.</a:t>
              </a:r>
              <a:endParaRPr b="0" i="0" sz="1400" u="none" cap="none" strike="noStrike">
                <a:solidFill>
                  <a:srgbClr val="000000"/>
                </a:solidFill>
                <a:latin typeface="Arial"/>
                <a:ea typeface="Arial"/>
                <a:cs typeface="Arial"/>
                <a:sym typeface="Arial"/>
              </a:endParaRPr>
            </a:p>
          </p:txBody>
        </p:sp>
        <p:grpSp>
          <p:nvGrpSpPr>
            <p:cNvPr id="371" name="Google Shape;371;p28"/>
            <p:cNvGrpSpPr/>
            <p:nvPr/>
          </p:nvGrpSpPr>
          <p:grpSpPr>
            <a:xfrm>
              <a:off x="113" y="2251"/>
              <a:ext cx="816" cy="998"/>
              <a:chOff x="113" y="2251"/>
              <a:chExt cx="816" cy="998"/>
            </a:xfrm>
          </p:grpSpPr>
          <p:sp>
            <p:nvSpPr>
              <p:cNvPr id="372" name="Google Shape;372;p28"/>
              <p:cNvSpPr/>
              <p:nvPr/>
            </p:nvSpPr>
            <p:spPr>
              <a:xfrm>
                <a:off x="113" y="2251"/>
                <a:ext cx="81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73" name="Google Shape;373;p28"/>
              <p:cNvPicPr preferRelativeResize="0"/>
              <p:nvPr/>
            </p:nvPicPr>
            <p:blipFill rotWithShape="1">
              <a:blip r:embed="rId5">
                <a:alphaModFix/>
              </a:blip>
              <a:srcRect b="0" l="0" r="0" t="0"/>
              <a:stretch/>
            </p:blipFill>
            <p:spPr>
              <a:xfrm>
                <a:off x="113" y="2251"/>
                <a:ext cx="816" cy="997"/>
              </a:xfrm>
              <a:prstGeom prst="rect">
                <a:avLst/>
              </a:prstGeom>
              <a:noFill/>
              <a:ln>
                <a:noFill/>
              </a:ln>
            </p:spPr>
          </p:pic>
        </p:grpSp>
      </p:grpSp>
      <p:grpSp>
        <p:nvGrpSpPr>
          <p:cNvPr id="374" name="Google Shape;374;p28"/>
          <p:cNvGrpSpPr/>
          <p:nvPr/>
        </p:nvGrpSpPr>
        <p:grpSpPr>
          <a:xfrm>
            <a:off x="4572000" y="3573463"/>
            <a:ext cx="4572000" cy="1585912"/>
            <a:chOff x="2880" y="2251"/>
            <a:chExt cx="2880" cy="999"/>
          </a:xfrm>
        </p:grpSpPr>
        <p:sp>
          <p:nvSpPr>
            <p:cNvPr id="375" name="Google Shape;375;p28"/>
            <p:cNvSpPr txBox="1"/>
            <p:nvPr/>
          </p:nvSpPr>
          <p:spPr>
            <a:xfrm>
              <a:off x="3628" y="2341"/>
              <a:ext cx="2132" cy="8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4. Roll the ball back no more than 1 metre.  This player cannot pick the ball up.</a:t>
              </a:r>
              <a:endParaRPr b="0" i="0" sz="1400" u="none" cap="none" strike="noStrike">
                <a:solidFill>
                  <a:srgbClr val="000000"/>
                </a:solidFill>
                <a:latin typeface="Arial"/>
                <a:ea typeface="Arial"/>
                <a:cs typeface="Arial"/>
                <a:sym typeface="Arial"/>
              </a:endParaRPr>
            </a:p>
          </p:txBody>
        </p:sp>
        <p:grpSp>
          <p:nvGrpSpPr>
            <p:cNvPr id="376" name="Google Shape;376;p28"/>
            <p:cNvGrpSpPr/>
            <p:nvPr/>
          </p:nvGrpSpPr>
          <p:grpSpPr>
            <a:xfrm>
              <a:off x="2880" y="2251"/>
              <a:ext cx="726" cy="999"/>
              <a:chOff x="2880" y="2251"/>
              <a:chExt cx="726" cy="999"/>
            </a:xfrm>
          </p:grpSpPr>
          <p:sp>
            <p:nvSpPr>
              <p:cNvPr id="377" name="Google Shape;377;p28"/>
              <p:cNvSpPr/>
              <p:nvPr/>
            </p:nvSpPr>
            <p:spPr>
              <a:xfrm>
                <a:off x="2880" y="2251"/>
                <a:ext cx="726" cy="9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78" name="Google Shape;378;p28"/>
              <p:cNvPicPr preferRelativeResize="0"/>
              <p:nvPr/>
            </p:nvPicPr>
            <p:blipFill rotWithShape="1">
              <a:blip r:embed="rId6">
                <a:alphaModFix/>
              </a:blip>
              <a:srcRect b="0" l="0" r="0" t="0"/>
              <a:stretch/>
            </p:blipFill>
            <p:spPr>
              <a:xfrm>
                <a:off x="2880" y="2251"/>
                <a:ext cx="726" cy="999"/>
              </a:xfrm>
              <a:prstGeom prst="rect">
                <a:avLst/>
              </a:prstGeom>
              <a:noFill/>
              <a:ln>
                <a:noFill/>
              </a:ln>
            </p:spPr>
          </p:pic>
        </p:grpSp>
      </p:grpSp>
      <p:grpSp>
        <p:nvGrpSpPr>
          <p:cNvPr id="379" name="Google Shape;379;p28"/>
          <p:cNvGrpSpPr/>
          <p:nvPr/>
        </p:nvGrpSpPr>
        <p:grpSpPr>
          <a:xfrm>
            <a:off x="768634" y="5161990"/>
            <a:ext cx="6823075" cy="1470025"/>
            <a:chOff x="1111" y="3294"/>
            <a:chExt cx="4298" cy="926"/>
          </a:xfrm>
        </p:grpSpPr>
        <p:sp>
          <p:nvSpPr>
            <p:cNvPr id="380" name="Google Shape;380;p28"/>
            <p:cNvSpPr txBox="1"/>
            <p:nvPr/>
          </p:nvSpPr>
          <p:spPr>
            <a:xfrm>
              <a:off x="2109" y="3459"/>
              <a:ext cx="3300" cy="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5. The Half picks up the ball. (S)he cannot delay picking up the ball.</a:t>
              </a:r>
              <a:endParaRPr b="0" i="0" sz="1400" u="none" cap="none" strike="noStrike">
                <a:solidFill>
                  <a:srgbClr val="000000"/>
                </a:solidFill>
                <a:latin typeface="Arial"/>
                <a:ea typeface="Arial"/>
                <a:cs typeface="Arial"/>
                <a:sym typeface="Arial"/>
              </a:endParaRPr>
            </a:p>
          </p:txBody>
        </p:sp>
        <p:grpSp>
          <p:nvGrpSpPr>
            <p:cNvPr id="381" name="Google Shape;381;p28"/>
            <p:cNvGrpSpPr/>
            <p:nvPr/>
          </p:nvGrpSpPr>
          <p:grpSpPr>
            <a:xfrm>
              <a:off x="1111" y="3294"/>
              <a:ext cx="907" cy="926"/>
              <a:chOff x="1111" y="3294"/>
              <a:chExt cx="907" cy="926"/>
            </a:xfrm>
          </p:grpSpPr>
          <p:sp>
            <p:nvSpPr>
              <p:cNvPr id="382" name="Google Shape;382;p28"/>
              <p:cNvSpPr/>
              <p:nvPr/>
            </p:nvSpPr>
            <p:spPr>
              <a:xfrm>
                <a:off x="1111" y="3294"/>
                <a:ext cx="907" cy="92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383" name="Google Shape;383;p28"/>
              <p:cNvPicPr preferRelativeResize="0"/>
              <p:nvPr/>
            </p:nvPicPr>
            <p:blipFill rotWithShape="1">
              <a:blip r:embed="rId7">
                <a:alphaModFix/>
              </a:blip>
              <a:srcRect b="0" l="0" r="0" t="0"/>
              <a:stretch/>
            </p:blipFill>
            <p:spPr>
              <a:xfrm>
                <a:off x="1111" y="3294"/>
                <a:ext cx="907" cy="926"/>
              </a:xfrm>
              <a:prstGeom prst="rect">
                <a:avLst/>
              </a:prstGeom>
              <a:noFill/>
              <a:ln>
                <a:noFill/>
              </a:ln>
            </p:spPr>
          </p:pic>
        </p:grpSp>
      </p:grpSp>
      <p:sp>
        <p:nvSpPr>
          <p:cNvPr id="384" name="Google Shape;384;p28"/>
          <p:cNvSpPr txBox="1"/>
          <p:nvPr/>
        </p:nvSpPr>
        <p:spPr>
          <a:xfrm>
            <a:off x="806896" y="591270"/>
            <a:ext cx="8229600" cy="82150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Roll Ball Procedure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1000"/>
                                        <p:tgtEl>
                                          <p:spTgt spid="3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4"/>
                                        </p:tgtEl>
                                        <p:attrNameLst>
                                          <p:attrName>style.visibility</p:attrName>
                                        </p:attrNameLst>
                                      </p:cBhvr>
                                      <p:to>
                                        <p:strVal val="visible"/>
                                      </p:to>
                                    </p:set>
                                    <p:animEffect filter="fade" transition="in">
                                      <p:cBhvr>
                                        <p:cTn dur="1000"/>
                                        <p:tgtEl>
                                          <p:spTgt spid="3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1000"/>
                                        <p:tgtEl>
                                          <p:spTgt spid="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1000"/>
                                        <p:tgtEl>
                                          <p:spTgt spid="3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1000"/>
                                        <p:tgtEl>
                                          <p:spTgt spid="3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29"/>
          <p:cNvSpPr txBox="1"/>
          <p:nvPr>
            <p:ph type="title"/>
          </p:nvPr>
        </p:nvSpPr>
        <p:spPr>
          <a:xfrm>
            <a:off x="924732" y="2069913"/>
            <a:ext cx="7128792" cy="1359087"/>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6</a:t>
            </a: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PENALTIES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Motivation</a:t>
            </a:r>
            <a:endParaRPr/>
          </a:p>
        </p:txBody>
      </p:sp>
      <p:sp>
        <p:nvSpPr>
          <p:cNvPr id="104" name="Google Shape;104;p3"/>
          <p:cNvSpPr/>
          <p:nvPr/>
        </p:nvSpPr>
        <p:spPr>
          <a:xfrm>
            <a:off x="827585" y="2132856"/>
            <a:ext cx="7416824" cy="2664296"/>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Why are you interested in becoming a referee?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3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396" name="Google Shape;396;p30"/>
          <p:cNvSpPr/>
          <p:nvPr/>
        </p:nvSpPr>
        <p:spPr>
          <a:xfrm>
            <a:off x="2866350" y="1556800"/>
            <a:ext cx="6083100" cy="3262800"/>
          </a:xfrm>
          <a:prstGeom prst="rect">
            <a:avLst/>
          </a:prstGeom>
          <a:solidFill>
            <a:schemeClr val="dk2"/>
          </a:solidFill>
          <a:ln>
            <a:noFill/>
          </a:ln>
        </p:spPr>
        <p:txBody>
          <a:bodyPr anchorCtr="0" anchor="ctr" bIns="45700" lIns="91425" spcFirstLastPara="1" rIns="91425" wrap="square" tIns="45700">
            <a:noAutofit/>
          </a:bodyPr>
          <a:lstStyle/>
          <a:p>
            <a:pPr indent="-342900" lvl="0" marL="342900" marR="0" rtl="0" algn="just">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non-offending team restarts with a tap at the mark indicated by the referee.</a:t>
            </a:r>
            <a:endParaRPr b="0" i="0" sz="1400" u="none" cap="none" strike="noStrike">
              <a:solidFill>
                <a:srgbClr val="000000"/>
              </a:solidFill>
              <a:latin typeface="Arial"/>
              <a:ea typeface="Arial"/>
              <a:cs typeface="Arial"/>
              <a:sym typeface="Arial"/>
            </a:endParaRPr>
          </a:p>
          <a:p>
            <a:pPr indent="-190500" lvl="0" marL="342900" marR="0" rtl="0" algn="just">
              <a:lnSpc>
                <a:spcPct val="100000"/>
              </a:lnSpc>
              <a:spcBef>
                <a:spcPts val="0"/>
              </a:spcBef>
              <a:spcAft>
                <a:spcPts val="0"/>
              </a:spcAft>
              <a:buClr>
                <a:schemeClr val="lt1"/>
              </a:buClr>
              <a:buSzPts val="2400"/>
              <a:buFont typeface="Arial"/>
              <a:buNone/>
            </a:pPr>
            <a:r>
              <a:t/>
            </a:r>
            <a:endParaRPr b="0" i="0" sz="2400" u="none" cap="none" strike="noStrike">
              <a:solidFill>
                <a:schemeClr val="lt1"/>
              </a:solidFill>
              <a:latin typeface="Arial"/>
              <a:ea typeface="Arial"/>
              <a:cs typeface="Arial"/>
              <a:sym typeface="Arial"/>
            </a:endParaRPr>
          </a:p>
          <a:p>
            <a:pPr indent="-342900" lvl="0" marL="342900" marR="0" rtl="0" algn="just">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The defending team must retire 10 metres from the </a:t>
            </a:r>
            <a:r>
              <a:rPr b="0" i="0" lang="en-GB" sz="2400" u="sng" cap="none" strike="noStrike">
                <a:solidFill>
                  <a:schemeClr val="lt1"/>
                </a:solidFill>
                <a:latin typeface="Arial"/>
                <a:ea typeface="Arial"/>
                <a:cs typeface="Arial"/>
                <a:sym typeface="Arial"/>
              </a:rPr>
              <a:t>mark</a:t>
            </a:r>
            <a:r>
              <a:rPr b="0" i="0" lang="en-GB" sz="24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chemeClr val="lt1"/>
              </a:buClr>
              <a:buSzPts val="2200"/>
              <a:buFont typeface="Arial"/>
              <a:buNone/>
            </a:pPr>
            <a:r>
              <a:t/>
            </a:r>
            <a:endParaRPr b="1" i="0" sz="2200" u="none" cap="none" strike="noStrike">
              <a:solidFill>
                <a:schemeClr val="lt1"/>
              </a:solidFill>
              <a:latin typeface="Arial"/>
              <a:ea typeface="Arial"/>
              <a:cs typeface="Arial"/>
              <a:sym typeface="Arial"/>
            </a:endParaRPr>
          </a:p>
        </p:txBody>
      </p:sp>
      <p:pic>
        <p:nvPicPr>
          <p:cNvPr id="397" name="Google Shape;397;p30"/>
          <p:cNvPicPr preferRelativeResize="0"/>
          <p:nvPr/>
        </p:nvPicPr>
        <p:blipFill>
          <a:blip r:embed="rId3">
            <a:alphaModFix/>
          </a:blip>
          <a:stretch>
            <a:fillRect/>
          </a:stretch>
        </p:blipFill>
        <p:spPr>
          <a:xfrm>
            <a:off x="148725" y="1556800"/>
            <a:ext cx="2562317" cy="3262801"/>
          </a:xfrm>
          <a:prstGeom prst="rect">
            <a:avLst/>
          </a:prstGeom>
          <a:noFill/>
          <a:ln>
            <a:noFill/>
          </a:ln>
        </p:spPr>
      </p:pic>
      <p:sp>
        <p:nvSpPr>
          <p:cNvPr id="398" name="Google Shape;398;p30"/>
          <p:cNvSpPr/>
          <p:nvPr/>
        </p:nvSpPr>
        <p:spPr>
          <a:xfrm>
            <a:off x="135300" y="1539325"/>
            <a:ext cx="2562300" cy="3262800"/>
          </a:xfrm>
          <a:prstGeom prst="rect">
            <a:avLst/>
          </a:prstGeom>
          <a:solidFill>
            <a:srgbClr val="FFFFFF">
              <a:alpha val="529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3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Penalties</a:t>
            </a:r>
            <a:endParaRPr/>
          </a:p>
        </p:txBody>
      </p:sp>
      <p:sp>
        <p:nvSpPr>
          <p:cNvPr id="405" name="Google Shape;405;p31"/>
          <p:cNvSpPr/>
          <p:nvPr/>
        </p:nvSpPr>
        <p:spPr>
          <a:xfrm>
            <a:off x="323528" y="1988840"/>
            <a:ext cx="8424936" cy="1080120"/>
          </a:xfrm>
          <a:prstGeom prst="rect">
            <a:avLst/>
          </a:prstGeom>
          <a:solidFill>
            <a:srgbClr val="17365D">
              <a:alpha val="52941"/>
            </a:srgbClr>
          </a:solidFill>
          <a:ln>
            <a:noFill/>
          </a:ln>
        </p:spPr>
        <p:txBody>
          <a:bodyPr anchorCtr="0" anchor="ctr"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400"/>
              <a:buFont typeface="Arial"/>
              <a:buChar char="•"/>
            </a:pPr>
            <a:r>
              <a:rPr b="0" i="0" lang="en-GB" sz="2400" u="none" cap="none" strike="noStrike">
                <a:solidFill>
                  <a:schemeClr val="lt1"/>
                </a:solidFill>
                <a:latin typeface="Arial"/>
                <a:ea typeface="Arial"/>
                <a:cs typeface="Arial"/>
                <a:sym typeface="Arial"/>
              </a:rPr>
              <a:t> What actions/situations result in a penalty?</a:t>
            </a:r>
            <a:endParaRPr b="1" i="0" sz="2200" u="none" cap="none" strike="noStrike">
              <a:solidFill>
                <a:schemeClr val="lt1"/>
              </a:solidFill>
              <a:latin typeface="Arial"/>
              <a:ea typeface="Arial"/>
              <a:cs typeface="Arial"/>
              <a:sym typeface="Arial"/>
            </a:endParaRPr>
          </a:p>
        </p:txBody>
      </p:sp>
      <p:graphicFrame>
        <p:nvGraphicFramePr>
          <p:cNvPr id="406" name="Google Shape;406;p31"/>
          <p:cNvGraphicFramePr/>
          <p:nvPr/>
        </p:nvGraphicFramePr>
        <p:xfrm>
          <a:off x="1979712" y="3212976"/>
          <a:ext cx="3000000" cy="3000000"/>
        </p:xfrm>
        <a:graphic>
          <a:graphicData uri="http://schemas.openxmlformats.org/drawingml/2006/table">
            <a:tbl>
              <a:tblPr bandRow="1" firstCol="1" firstRow="1">
                <a:noFill/>
                <a:tableStyleId>{0BD556D6-FD5F-48FA-B58B-239475BE62B6}</a:tableStyleId>
              </a:tblPr>
              <a:tblGrid>
                <a:gridCol w="2700675"/>
                <a:gridCol w="2699925"/>
              </a:tblGrid>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Situation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Outcome</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Incorrect Substitution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Late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Forward Pass</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43100">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Rollball past the mark</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Obstruction</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Over-physical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Phantom Touch</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Offside</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Voluntary Rollball</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r h="234925">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Misconduct (eg backchat)</a:t>
                      </a:r>
                      <a:endParaRPr sz="1400" u="none" cap="none" strike="noStrike">
                        <a:latin typeface="Calibri"/>
                        <a:ea typeface="Calibri"/>
                        <a:cs typeface="Calibri"/>
                        <a:sym typeface="Calibri"/>
                      </a:endParaRPr>
                    </a:p>
                  </a:txBody>
                  <a:tcPr marT="0" marB="0" marR="68575" marL="68575"/>
                </a:tc>
                <a:tc>
                  <a:txBody>
                    <a:bodyPr/>
                    <a:lstStyle/>
                    <a:p>
                      <a:pPr indent="0" lvl="0" marL="0" marR="0" rtl="0" algn="l">
                        <a:lnSpc>
                          <a:spcPct val="115000"/>
                        </a:lnSpc>
                        <a:spcBef>
                          <a:spcPts val="0"/>
                        </a:spcBef>
                        <a:spcAft>
                          <a:spcPts val="0"/>
                        </a:spcAft>
                        <a:buClr>
                          <a:srgbClr val="000000"/>
                        </a:buClr>
                        <a:buSzPts val="1400"/>
                        <a:buFont typeface="Arial"/>
                        <a:buNone/>
                      </a:pPr>
                      <a:r>
                        <a:rPr lang="en-GB" sz="1400" u="none" cap="none" strike="noStrike"/>
                        <a:t>Penalty</a:t>
                      </a:r>
                      <a:endParaRPr sz="1400" u="none" cap="none" strike="noStrike">
                        <a:latin typeface="Calibri"/>
                        <a:ea typeface="Calibri"/>
                        <a:cs typeface="Calibri"/>
                        <a:sym typeface="Calibri"/>
                      </a:endParaRPr>
                    </a:p>
                  </a:txBody>
                  <a:tcPr marT="0" marB="0" marR="68575" marL="68575"/>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500"/>
                                        <p:tgtEl>
                                          <p:spTgt spid="4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32"/>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7</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INTERCHANGES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pic>
        <p:nvPicPr>
          <p:cNvPr id="417" name="Google Shape;417;p33"/>
          <p:cNvPicPr preferRelativeResize="0"/>
          <p:nvPr/>
        </p:nvPicPr>
        <p:blipFill rotWithShape="1">
          <a:blip r:embed="rId3">
            <a:alphaModFix/>
          </a:blip>
          <a:srcRect b="0" l="0" r="0" t="0"/>
          <a:stretch/>
        </p:blipFill>
        <p:spPr>
          <a:xfrm rot="-506180">
            <a:off x="381651" y="3336261"/>
            <a:ext cx="5555172" cy="3046623"/>
          </a:xfrm>
          <a:prstGeom prst="rect">
            <a:avLst/>
          </a:prstGeom>
          <a:noFill/>
          <a:ln>
            <a:noFill/>
          </a:ln>
        </p:spPr>
      </p:pic>
      <p:sp>
        <p:nvSpPr>
          <p:cNvPr id="418" name="Google Shape;418;p3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19" name="Google Shape;419;p33"/>
          <p:cNvSpPr/>
          <p:nvPr/>
        </p:nvSpPr>
        <p:spPr>
          <a:xfrm rot="-506237">
            <a:off x="380356" y="3327429"/>
            <a:ext cx="5555224" cy="3046472"/>
          </a:xfrm>
          <a:prstGeom prst="rect">
            <a:avLst/>
          </a:prstGeom>
          <a:solidFill>
            <a:srgbClr val="FFFFFF">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33"/>
          <p:cNvSpPr/>
          <p:nvPr/>
        </p:nvSpPr>
        <p:spPr>
          <a:xfrm>
            <a:off x="827575" y="1415000"/>
            <a:ext cx="8145300" cy="2098800"/>
          </a:xfrm>
          <a:prstGeom prst="rect">
            <a:avLst/>
          </a:prstGeom>
          <a:solidFill>
            <a:schemeClr val="dk2"/>
          </a:solidFill>
          <a:ln>
            <a:noFill/>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2520"/>
              <a:buFont typeface="Arial"/>
              <a:buNone/>
            </a:pPr>
            <a:r>
              <a:rPr lang="en-GB" sz="2200">
                <a:solidFill>
                  <a:srgbClr val="FFFFFF"/>
                </a:solidFill>
                <a:latin typeface="Calibri"/>
                <a:ea typeface="Calibri"/>
                <a:cs typeface="Calibri"/>
                <a:sym typeface="Calibri"/>
              </a:rPr>
              <a:t>Players need to sub on and off – so do refs!</a:t>
            </a:r>
            <a:endParaRPr sz="2200">
              <a:solidFill>
                <a:srgbClr val="FFFFFF"/>
              </a:solidFill>
            </a:endParaRPr>
          </a:p>
          <a:p>
            <a:pPr indent="0" lvl="0" marL="0" marR="0" rtl="0" algn="l">
              <a:lnSpc>
                <a:spcPct val="100000"/>
              </a:lnSpc>
              <a:spcBef>
                <a:spcPts val="0"/>
              </a:spcBef>
              <a:spcAft>
                <a:spcPts val="0"/>
              </a:spcAft>
              <a:buClr>
                <a:schemeClr val="lt1"/>
              </a:buClr>
              <a:buSzPts val="2520"/>
              <a:buFont typeface="Calibri"/>
              <a:buNone/>
            </a:pPr>
            <a:r>
              <a:rPr b="0" i="0" lang="en-GB" sz="2200" u="none" cap="none" strike="noStrike">
                <a:solidFill>
                  <a:schemeClr val="lt1"/>
                </a:solidFill>
                <a:latin typeface="Calibri"/>
                <a:ea typeface="Calibri"/>
                <a:cs typeface="Calibri"/>
                <a:sym typeface="Calibri"/>
              </a:rPr>
              <a:t>Why?</a:t>
            </a:r>
            <a:endParaRPr b="0" i="0" sz="2200" u="none" cap="none" strike="noStrike">
              <a:solidFill>
                <a:srgbClr val="000000"/>
              </a:solidFill>
              <a:latin typeface="Arial"/>
              <a:ea typeface="Arial"/>
              <a:cs typeface="Arial"/>
              <a:sym typeface="Arial"/>
            </a:endParaRPr>
          </a:p>
          <a:p>
            <a:pPr indent="-345440" lvl="1" marL="8001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Calibri"/>
                <a:ea typeface="Calibri"/>
                <a:cs typeface="Calibri"/>
                <a:sym typeface="Calibri"/>
              </a:rPr>
              <a:t>Share the workload</a:t>
            </a:r>
            <a:endParaRPr b="0" i="0" sz="2200" u="none" cap="none" strike="noStrike">
              <a:solidFill>
                <a:srgbClr val="000000"/>
              </a:solidFill>
              <a:latin typeface="Arial"/>
              <a:ea typeface="Arial"/>
              <a:cs typeface="Arial"/>
              <a:sym typeface="Arial"/>
            </a:endParaRPr>
          </a:p>
          <a:p>
            <a:pPr indent="-345440" lvl="1" marL="8001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Calibri"/>
                <a:ea typeface="Calibri"/>
                <a:cs typeface="Calibri"/>
                <a:sym typeface="Calibri"/>
              </a:rPr>
              <a:t>Avoid tiredness/improve decision-making ability</a:t>
            </a:r>
            <a:endParaRPr b="0" i="0" sz="2200" u="none" cap="none" strike="noStrike">
              <a:solidFill>
                <a:srgbClr val="000000"/>
              </a:solidFill>
              <a:latin typeface="Arial"/>
              <a:ea typeface="Arial"/>
              <a:cs typeface="Arial"/>
              <a:sym typeface="Arial"/>
            </a:endParaRPr>
          </a:p>
          <a:p>
            <a:pPr indent="-345440" lvl="1" marL="800100" marR="0" rtl="0" algn="l">
              <a:lnSpc>
                <a:spcPct val="100000"/>
              </a:lnSpc>
              <a:spcBef>
                <a:spcPts val="0"/>
              </a:spcBef>
              <a:spcAft>
                <a:spcPts val="0"/>
              </a:spcAft>
              <a:buClr>
                <a:schemeClr val="lt1"/>
              </a:buClr>
              <a:buSzPts val="2200"/>
              <a:buFont typeface="Arial"/>
              <a:buChar char="•"/>
            </a:pPr>
            <a:r>
              <a:rPr b="0" i="0" lang="en-GB" sz="2200" u="none" cap="none" strike="noStrike">
                <a:solidFill>
                  <a:schemeClr val="lt1"/>
                </a:solidFill>
                <a:latin typeface="Calibri"/>
                <a:ea typeface="Calibri"/>
                <a:cs typeface="Calibri"/>
                <a:sym typeface="Calibri"/>
              </a:rPr>
              <a:t>Teamwork – Touch is unique in not having separate set of  on/off field referees</a:t>
            </a:r>
            <a:endParaRPr b="0" i="0" sz="2200" u="none" cap="none" strike="noStrike">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3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pic>
        <p:nvPicPr>
          <p:cNvPr descr="http://www.google.co.uk/url?sa=i&amp;source=images&amp;cd=&amp;ved=0CAUQjBw&amp;url=http%3A%2F%2Fi.istockimg.com%2Ffile_thumbview_approve%2F12764922%2F3%2Fstock-illustration-12764922-iso-icon-game-plan.jpg&amp;ei=gcYqVbmNOYjJPdDZgPgK&amp;psig=AFQjCNFDe0jA3SBprryPGtkiCqFlZUUG5Q&amp;ust=1428953090017062" id="427" name="Google Shape;427;p34"/>
          <p:cNvPicPr preferRelativeResize="0"/>
          <p:nvPr/>
        </p:nvPicPr>
        <p:blipFill rotWithShape="1">
          <a:blip r:embed="rId3">
            <a:alphaModFix/>
          </a:blip>
          <a:srcRect b="0" l="0" r="0" t="0"/>
          <a:stretch/>
        </p:blipFill>
        <p:spPr>
          <a:xfrm>
            <a:off x="3982560" y="764704"/>
            <a:ext cx="5004854" cy="4715104"/>
          </a:xfrm>
          <a:prstGeom prst="rect">
            <a:avLst/>
          </a:prstGeom>
          <a:noFill/>
          <a:ln>
            <a:noFill/>
          </a:ln>
        </p:spPr>
      </p:pic>
      <p:sp>
        <p:nvSpPr>
          <p:cNvPr id="428" name="Google Shape;428;p34"/>
          <p:cNvSpPr/>
          <p:nvPr/>
        </p:nvSpPr>
        <p:spPr>
          <a:xfrm>
            <a:off x="299030" y="1963000"/>
            <a:ext cx="3926100" cy="22323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520"/>
              <a:buFont typeface="Calibri"/>
              <a:buNone/>
            </a:pPr>
            <a:r>
              <a:rPr b="0" i="0" lang="en-GB" sz="2800" u="none" cap="none" strike="noStrike">
                <a:solidFill>
                  <a:schemeClr val="lt1"/>
                </a:solidFill>
                <a:latin typeface="Calibri"/>
                <a:ea typeface="Calibri"/>
                <a:cs typeface="Calibri"/>
                <a:sym typeface="Calibri"/>
              </a:rPr>
              <a:t>When?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After a try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Change of possession</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Penalty</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Player subbing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3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Interchanges</a:t>
            </a:r>
            <a:endParaRPr/>
          </a:p>
        </p:txBody>
      </p:sp>
      <p:sp>
        <p:nvSpPr>
          <p:cNvPr id="435" name="Google Shape;435;p35"/>
          <p:cNvSpPr/>
          <p:nvPr/>
        </p:nvSpPr>
        <p:spPr>
          <a:xfrm>
            <a:off x="899592" y="1399848"/>
            <a:ext cx="7992888" cy="661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0" i="0" lang="en-GB" sz="2800" u="none" cap="none" strike="noStrike">
                <a:solidFill>
                  <a:srgbClr val="FFFFFF"/>
                </a:solidFill>
                <a:latin typeface="Arial"/>
                <a:ea typeface="Arial"/>
                <a:cs typeface="Arial"/>
                <a:sym typeface="Arial"/>
              </a:rPr>
              <a:t>Where?</a:t>
            </a:r>
            <a:endParaRPr b="0" i="0" sz="1400" u="none" cap="none" strike="noStrike">
              <a:solidFill>
                <a:srgbClr val="FFFFFF"/>
              </a:solidFill>
              <a:latin typeface="Arial"/>
              <a:ea typeface="Arial"/>
              <a:cs typeface="Arial"/>
              <a:sym typeface="Arial"/>
            </a:endParaRPr>
          </a:p>
        </p:txBody>
      </p:sp>
      <p:grpSp>
        <p:nvGrpSpPr>
          <p:cNvPr id="436" name="Google Shape;436;p35"/>
          <p:cNvGrpSpPr/>
          <p:nvPr/>
        </p:nvGrpSpPr>
        <p:grpSpPr>
          <a:xfrm>
            <a:off x="1996739" y="2914442"/>
            <a:ext cx="4412688" cy="2419747"/>
            <a:chOff x="1331913" y="2927349"/>
            <a:chExt cx="5760000" cy="3600000"/>
          </a:xfrm>
        </p:grpSpPr>
        <p:sp>
          <p:nvSpPr>
            <p:cNvPr id="437" name="Google Shape;437;p35"/>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8" name="Google Shape;438;p35"/>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9" name="Google Shape;439;p35"/>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0" name="Google Shape;440;p35"/>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35"/>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42" name="Google Shape;442;p35"/>
          <p:cNvSpPr/>
          <p:nvPr/>
        </p:nvSpPr>
        <p:spPr>
          <a:xfrm>
            <a:off x="3651496" y="5414150"/>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43" name="Google Shape;443;p35"/>
          <p:cNvSpPr/>
          <p:nvPr/>
        </p:nvSpPr>
        <p:spPr>
          <a:xfrm>
            <a:off x="3651497" y="2682814"/>
            <a:ext cx="1103172" cy="145185"/>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nvGrpSpPr>
          <p:cNvPr id="444" name="Google Shape;444;p35"/>
          <p:cNvGrpSpPr/>
          <p:nvPr/>
        </p:nvGrpSpPr>
        <p:grpSpPr>
          <a:xfrm>
            <a:off x="357165" y="2901988"/>
            <a:ext cx="5776470" cy="2438769"/>
            <a:chOff x="357165" y="2901988"/>
            <a:chExt cx="5776470" cy="2438769"/>
          </a:xfrm>
        </p:grpSpPr>
        <p:grpSp>
          <p:nvGrpSpPr>
            <p:cNvPr id="445" name="Google Shape;445;p35"/>
            <p:cNvGrpSpPr/>
            <p:nvPr/>
          </p:nvGrpSpPr>
          <p:grpSpPr>
            <a:xfrm>
              <a:off x="357165" y="2901988"/>
              <a:ext cx="5776470" cy="2438769"/>
              <a:chOff x="357165" y="2901988"/>
              <a:chExt cx="5776470" cy="2438769"/>
            </a:xfrm>
          </p:grpSpPr>
          <p:sp>
            <p:nvSpPr>
              <p:cNvPr id="446" name="Google Shape;446;p35"/>
              <p:cNvSpPr/>
              <p:nvPr/>
            </p:nvSpPr>
            <p:spPr>
              <a:xfrm>
                <a:off x="2272533" y="2934011"/>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cxnSp>
            <p:nvCxnSpPr>
              <p:cNvPr id="447" name="Google Shape;447;p35"/>
              <p:cNvCxnSpPr/>
              <p:nvPr/>
            </p:nvCxnSpPr>
            <p:spPr>
              <a:xfrm>
                <a:off x="1708030" y="2901988"/>
                <a:ext cx="8627" cy="618491"/>
              </a:xfrm>
              <a:prstGeom prst="straightConnector1">
                <a:avLst/>
              </a:prstGeom>
              <a:noFill/>
              <a:ln cap="flat" cmpd="sng" w="9525">
                <a:solidFill>
                  <a:srgbClr val="4A7DBA"/>
                </a:solidFill>
                <a:prstDash val="solid"/>
                <a:round/>
                <a:headEnd len="med" w="med" type="triangle"/>
                <a:tailEnd len="med" w="med" type="triangle"/>
              </a:ln>
            </p:spPr>
          </p:cxnSp>
          <p:sp>
            <p:nvSpPr>
              <p:cNvPr id="448" name="Google Shape;448;p35"/>
              <p:cNvSpPr txBox="1"/>
              <p:nvPr/>
            </p:nvSpPr>
            <p:spPr>
              <a:xfrm>
                <a:off x="357165" y="2949623"/>
                <a:ext cx="1276911"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Arial"/>
                    <a:ea typeface="Arial"/>
                    <a:cs typeface="Arial"/>
                    <a:sym typeface="Arial"/>
                  </a:rPr>
                  <a:t>10m</a:t>
                </a:r>
                <a:br>
                  <a:rPr b="0" i="0" lang="en-GB" sz="1400" u="none" cap="none" strike="noStrike">
                    <a:solidFill>
                      <a:srgbClr val="000000"/>
                    </a:solidFill>
                    <a:latin typeface="Arial"/>
                    <a:ea typeface="Arial"/>
                    <a:cs typeface="Arial"/>
                    <a:sym typeface="Arial"/>
                  </a:rPr>
                </a:br>
                <a:r>
                  <a:rPr b="0" i="0" lang="en-GB" sz="1400" u="none" cap="none" strike="noStrike">
                    <a:solidFill>
                      <a:srgbClr val="000000"/>
                    </a:solidFill>
                    <a:latin typeface="Arial"/>
                    <a:ea typeface="Arial"/>
                    <a:cs typeface="Arial"/>
                    <a:sym typeface="Arial"/>
                  </a:rPr>
                  <a:t>From sideline</a:t>
                </a:r>
                <a:endParaRPr b="0" i="0" sz="1400" u="none" cap="none" strike="noStrike">
                  <a:solidFill>
                    <a:srgbClr val="000000"/>
                  </a:solidFill>
                  <a:latin typeface="Arial"/>
                  <a:ea typeface="Arial"/>
                  <a:cs typeface="Arial"/>
                  <a:sym typeface="Arial"/>
                </a:endParaRPr>
              </a:p>
            </p:txBody>
          </p:sp>
          <p:sp>
            <p:nvSpPr>
              <p:cNvPr id="449" name="Google Shape;449;p35"/>
              <p:cNvSpPr/>
              <p:nvPr/>
            </p:nvSpPr>
            <p:spPr>
              <a:xfrm>
                <a:off x="2272532" y="4754289"/>
                <a:ext cx="3861102" cy="586468"/>
              </a:xfrm>
              <a:prstGeom prst="rect">
                <a:avLst/>
              </a:prstGeom>
              <a:solidFill>
                <a:schemeClr val="lt1"/>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grpSp>
        <p:sp>
          <p:nvSpPr>
            <p:cNvPr id="450" name="Google Shape;450;p35"/>
            <p:cNvSpPr txBox="1"/>
            <p:nvPr/>
          </p:nvSpPr>
          <p:spPr>
            <a:xfrm>
              <a:off x="2831482" y="2980400"/>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accent2"/>
                  </a:solidFill>
                  <a:latin typeface="Arial"/>
                  <a:ea typeface="Arial"/>
                  <a:cs typeface="Arial"/>
                  <a:sym typeface="Arial"/>
                </a:rPr>
                <a:t>Interchange area</a:t>
              </a:r>
              <a:endParaRPr b="0" i="0" sz="1400" u="none" cap="none" strike="noStrike">
                <a:solidFill>
                  <a:srgbClr val="000000"/>
                </a:solidFill>
                <a:latin typeface="Arial"/>
                <a:ea typeface="Arial"/>
                <a:cs typeface="Arial"/>
                <a:sym typeface="Arial"/>
              </a:endParaRPr>
            </a:p>
          </p:txBody>
        </p:sp>
        <p:sp>
          <p:nvSpPr>
            <p:cNvPr id="451" name="Google Shape;451;p35"/>
            <p:cNvSpPr txBox="1"/>
            <p:nvPr/>
          </p:nvSpPr>
          <p:spPr>
            <a:xfrm>
              <a:off x="2831482" y="4842395"/>
              <a:ext cx="2743200" cy="46166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accent2"/>
                  </a:solidFill>
                  <a:latin typeface="Arial"/>
                  <a:ea typeface="Arial"/>
                  <a:cs typeface="Arial"/>
                  <a:sym typeface="Arial"/>
                </a:rPr>
                <a:t>Interchange area</a:t>
              </a:r>
              <a:endParaRPr b="0" i="0" sz="1400" u="none" cap="none" strike="noStrike">
                <a:solidFill>
                  <a:srgbClr val="000000"/>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4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36"/>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8</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SCORING</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37"/>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Scoring</a:t>
            </a:r>
            <a:endParaRPr/>
          </a:p>
        </p:txBody>
      </p:sp>
      <p:pic>
        <p:nvPicPr>
          <p:cNvPr descr="http://www.englandtouch.org.uk/wp/wp-content/uploads/Clipboard02.png" id="463" name="Google Shape;463;p37"/>
          <p:cNvPicPr preferRelativeResize="0"/>
          <p:nvPr/>
        </p:nvPicPr>
        <p:blipFill rotWithShape="1">
          <a:blip r:embed="rId3">
            <a:alphaModFix/>
          </a:blip>
          <a:srcRect b="22429" l="0" r="14022" t="10814"/>
          <a:stretch/>
        </p:blipFill>
        <p:spPr>
          <a:xfrm>
            <a:off x="1143000" y="3199225"/>
            <a:ext cx="6167951" cy="3184825"/>
          </a:xfrm>
          <a:prstGeom prst="rect">
            <a:avLst/>
          </a:prstGeom>
          <a:noFill/>
          <a:ln>
            <a:noFill/>
          </a:ln>
        </p:spPr>
      </p:pic>
      <p:sp>
        <p:nvSpPr>
          <p:cNvPr id="464" name="Google Shape;464;p37"/>
          <p:cNvSpPr/>
          <p:nvPr/>
        </p:nvSpPr>
        <p:spPr>
          <a:xfrm>
            <a:off x="609750" y="1366400"/>
            <a:ext cx="8229600" cy="1765500"/>
          </a:xfrm>
          <a:prstGeom prst="rect">
            <a:avLst/>
          </a:prstGeom>
          <a:solidFill>
            <a:schemeClr val="dk2"/>
          </a:solidFill>
          <a:ln>
            <a:noFill/>
          </a:ln>
        </p:spPr>
        <p:txBody>
          <a:bodyPr anchorCtr="0" anchor="ctr" bIns="45700" lIns="91425" spcFirstLastPara="1" rIns="91425" wrap="square" tIns="45700">
            <a:noAutofit/>
          </a:bodyPr>
          <a:lstStyle/>
          <a:p>
            <a:pPr indent="-345440" lvl="1" marL="342900" marR="0" rtl="0" algn="l">
              <a:lnSpc>
                <a:spcPct val="100000"/>
              </a:lnSpc>
              <a:spcBef>
                <a:spcPts val="0"/>
              </a:spcBef>
              <a:spcAft>
                <a:spcPts val="0"/>
              </a:spcAft>
              <a:buClr>
                <a:schemeClr val="lt1"/>
              </a:buClr>
              <a:buSzPts val="2200"/>
              <a:buChar char="•"/>
            </a:pPr>
            <a:r>
              <a:rPr i="0" lang="en-GB" sz="2200" u="none" cap="none" strike="noStrike">
                <a:solidFill>
                  <a:schemeClr val="lt1"/>
                </a:solidFill>
              </a:rPr>
              <a:t>A try is scored when the ball is placed on the ground within the try area in a controlled manner</a:t>
            </a:r>
            <a:endParaRPr sz="2200">
              <a:solidFill>
                <a:schemeClr val="lt1"/>
              </a:solidFill>
            </a:endParaRPr>
          </a:p>
          <a:p>
            <a:pPr indent="-345440" lvl="1" marL="342900" marR="0" rtl="0" algn="l">
              <a:lnSpc>
                <a:spcPct val="100000"/>
              </a:lnSpc>
              <a:spcBef>
                <a:spcPts val="0"/>
              </a:spcBef>
              <a:spcAft>
                <a:spcPts val="0"/>
              </a:spcAft>
              <a:buClr>
                <a:schemeClr val="lt1"/>
              </a:buClr>
              <a:buSzPts val="2200"/>
              <a:buChar char="•"/>
            </a:pPr>
            <a:r>
              <a:rPr i="0" lang="en-GB" sz="2200" u="none" cap="none" strike="noStrike">
                <a:solidFill>
                  <a:schemeClr val="lt1"/>
                </a:solidFill>
              </a:rPr>
              <a:t> A try is worth 1 point.</a:t>
            </a:r>
            <a:endParaRPr i="0" sz="2200" u="none" cap="none" strike="noStrike">
              <a:solidFill>
                <a:srgbClr val="000000"/>
              </a:solidFill>
            </a:endParaRPr>
          </a:p>
          <a:p>
            <a:pPr indent="-345440" lvl="1" marL="342900" marR="0" rtl="0" algn="l">
              <a:lnSpc>
                <a:spcPct val="100000"/>
              </a:lnSpc>
              <a:spcBef>
                <a:spcPts val="0"/>
              </a:spcBef>
              <a:spcAft>
                <a:spcPts val="0"/>
              </a:spcAft>
              <a:buClr>
                <a:schemeClr val="lt1"/>
              </a:buClr>
              <a:buSzPts val="2200"/>
              <a:buChar char="•"/>
            </a:pPr>
            <a:r>
              <a:rPr i="0" lang="en-GB" sz="2200" u="none" cap="none" strike="noStrike">
                <a:solidFill>
                  <a:schemeClr val="lt1"/>
                </a:solidFill>
              </a:rPr>
              <a:t>Half cannot score (turnover)</a:t>
            </a:r>
            <a:endParaRPr i="0" sz="2200" u="none" cap="none" strike="noStrike">
              <a:solidFill>
                <a:srgbClr val="00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pic>
        <p:nvPicPr>
          <p:cNvPr descr="https://encrypted-tbn2.gstatic.com/images?q=tbn:ANd9GcTK5r2dEQ94RbMPS_teR5AzZn99M8buhVMcMk6IyuSm1QxdqJUg" id="470" name="Google Shape;470;p38"/>
          <p:cNvPicPr preferRelativeResize="0"/>
          <p:nvPr/>
        </p:nvPicPr>
        <p:blipFill rotWithShape="1">
          <a:blip r:embed="rId3">
            <a:alphaModFix/>
          </a:blip>
          <a:srcRect b="0" l="0" r="0" t="0"/>
          <a:stretch/>
        </p:blipFill>
        <p:spPr>
          <a:xfrm>
            <a:off x="5131893" y="3933056"/>
            <a:ext cx="2410372" cy="1728192"/>
          </a:xfrm>
          <a:prstGeom prst="rect">
            <a:avLst/>
          </a:prstGeom>
          <a:noFill/>
          <a:ln>
            <a:noFill/>
          </a:ln>
        </p:spPr>
      </p:pic>
      <p:sp>
        <p:nvSpPr>
          <p:cNvPr id="471" name="Google Shape;471;p38"/>
          <p:cNvSpPr txBox="1"/>
          <p:nvPr/>
        </p:nvSpPr>
        <p:spPr>
          <a:xfrm>
            <a:off x="806896" y="591270"/>
            <a:ext cx="8229600" cy="1079524"/>
          </a:xfrm>
          <a:prstGeom prst="rect">
            <a:avLst/>
          </a:prstGeom>
          <a:noFill/>
          <a:ln>
            <a:noFill/>
          </a:ln>
        </p:spPr>
        <p:txBody>
          <a:bodyPr anchorCtr="0" anchor="t" bIns="45700" lIns="91425" spcFirstLastPara="1" rIns="91425" wrap="square" tIns="45700">
            <a:noAutofit/>
          </a:bodyPr>
          <a:lstStyle/>
          <a:p>
            <a:pPr indent="0" lvl="0" marL="0" marR="0" rtl="0" algn="l">
              <a:lnSpc>
                <a:spcPct val="80000"/>
              </a:lnSpc>
              <a:spcBef>
                <a:spcPts val="0"/>
              </a:spcBef>
              <a:spcAft>
                <a:spcPts val="0"/>
              </a:spcAft>
              <a:buClr>
                <a:schemeClr val="dk1"/>
              </a:buClr>
              <a:buSzPts val="4960"/>
              <a:buFont typeface="Calibri"/>
              <a:buNone/>
            </a:pPr>
            <a:r>
              <a:rPr b="1" i="0" lang="en-GB" sz="4960" u="none" cap="none" strike="noStrike">
                <a:solidFill>
                  <a:schemeClr val="dk1"/>
                </a:solidFill>
                <a:latin typeface="Calibri"/>
                <a:ea typeface="Calibri"/>
                <a:cs typeface="Calibri"/>
                <a:sym typeface="Calibri"/>
              </a:rPr>
              <a:t>Defence Policy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0"/>
              </a:spcBef>
              <a:spcAft>
                <a:spcPts val="0"/>
              </a:spcAft>
              <a:buClr>
                <a:schemeClr val="dk1"/>
              </a:buClr>
              <a:buSzPts val="2790"/>
              <a:buFont typeface="Calibri"/>
              <a:buNone/>
            </a:pPr>
            <a:r>
              <a:rPr b="1" i="0" lang="en-GB" sz="2790" u="none" cap="none" strike="noStrike">
                <a:solidFill>
                  <a:schemeClr val="dk1"/>
                </a:solidFill>
                <a:latin typeface="Calibri"/>
                <a:ea typeface="Calibri"/>
                <a:cs typeface="Calibri"/>
                <a:sym typeface="Calibri"/>
              </a:rPr>
              <a:t>(aka Mexican Standoff)</a:t>
            </a:r>
            <a:endParaRPr b="0" i="0" sz="1400" u="none" cap="none" strike="noStrike">
              <a:solidFill>
                <a:srgbClr val="000000"/>
              </a:solidFill>
              <a:latin typeface="Arial"/>
              <a:ea typeface="Arial"/>
              <a:cs typeface="Arial"/>
              <a:sym typeface="Arial"/>
            </a:endParaRPr>
          </a:p>
        </p:txBody>
      </p:sp>
      <p:sp>
        <p:nvSpPr>
          <p:cNvPr id="472" name="Google Shape;472;p38"/>
          <p:cNvSpPr/>
          <p:nvPr/>
        </p:nvSpPr>
        <p:spPr>
          <a:xfrm>
            <a:off x="643141" y="1644522"/>
            <a:ext cx="8145253" cy="1510959"/>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i="0" lang="en-GB" sz="2000" u="none" cap="none" strike="noStrike">
                <a:solidFill>
                  <a:schemeClr val="lt1"/>
                </a:solidFill>
              </a:rPr>
              <a:t>When the defending team is defending inside their defending 7m line and the attacking team takes ball back outside the 7m line, the defending team must move forward and continue moving forward at a decent pace until a touch is </a:t>
            </a:r>
            <a:r>
              <a:rPr i="0" lang="en-GB" sz="2000" u="sng" cap="none" strike="noStrike">
                <a:solidFill>
                  <a:schemeClr val="lt1"/>
                </a:solidFill>
              </a:rPr>
              <a:t>imminent</a:t>
            </a:r>
            <a:r>
              <a:rPr i="0" lang="en-GB" sz="2000" u="none" cap="none" strike="noStrike">
                <a:solidFill>
                  <a:schemeClr val="lt1"/>
                </a:solidFill>
              </a:rPr>
              <a:t>.</a:t>
            </a:r>
            <a:endParaRPr i="0" sz="1600" u="none" cap="none" strike="noStrike">
              <a:solidFill>
                <a:schemeClr val="lt1"/>
              </a:solidFill>
            </a:endParaRPr>
          </a:p>
        </p:txBody>
      </p:sp>
      <p:pic>
        <p:nvPicPr>
          <p:cNvPr id="473" name="Google Shape;473;p38"/>
          <p:cNvPicPr preferRelativeResize="0"/>
          <p:nvPr/>
        </p:nvPicPr>
        <p:blipFill rotWithShape="1">
          <a:blip r:embed="rId4">
            <a:alphaModFix/>
          </a:blip>
          <a:srcRect b="0" l="0" r="0" t="0"/>
          <a:stretch/>
        </p:blipFill>
        <p:spPr>
          <a:xfrm>
            <a:off x="643141" y="3229620"/>
            <a:ext cx="3390180" cy="35642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3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9</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REFEREE POSITIONING</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GAME OVERVIEW</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pic>
        <p:nvPicPr>
          <p:cNvPr id="484" name="Google Shape;484;p40"/>
          <p:cNvPicPr preferRelativeResize="0"/>
          <p:nvPr/>
        </p:nvPicPr>
        <p:blipFill>
          <a:blip r:embed="rId3">
            <a:alphaModFix/>
          </a:blip>
          <a:stretch>
            <a:fillRect/>
          </a:stretch>
        </p:blipFill>
        <p:spPr>
          <a:xfrm>
            <a:off x="3543575" y="1714250"/>
            <a:ext cx="5138475" cy="3529202"/>
          </a:xfrm>
          <a:prstGeom prst="rect">
            <a:avLst/>
          </a:prstGeom>
          <a:noFill/>
          <a:ln>
            <a:noFill/>
          </a:ln>
        </p:spPr>
      </p:pic>
      <p:sp>
        <p:nvSpPr>
          <p:cNvPr id="485" name="Google Shape;485;p40"/>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Positioning</a:t>
            </a:r>
            <a:endParaRPr/>
          </a:p>
        </p:txBody>
      </p:sp>
      <p:sp>
        <p:nvSpPr>
          <p:cNvPr id="486" name="Google Shape;486;p40"/>
          <p:cNvSpPr/>
          <p:nvPr/>
        </p:nvSpPr>
        <p:spPr>
          <a:xfrm>
            <a:off x="3506413" y="1714250"/>
            <a:ext cx="5212800" cy="3529200"/>
          </a:xfrm>
          <a:prstGeom prst="rect">
            <a:avLst/>
          </a:prstGeom>
          <a:solidFill>
            <a:srgbClr val="17365D">
              <a:alpha val="52941"/>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There are three situations where referee positioning is </a:t>
            </a:r>
            <a:r>
              <a:rPr b="0" i="0" lang="en-GB" sz="2400" u="sng" cap="none" strike="noStrike">
                <a:solidFill>
                  <a:schemeClr val="lt1"/>
                </a:solidFill>
                <a:latin typeface="Arial"/>
                <a:ea typeface="Arial"/>
                <a:cs typeface="Arial"/>
                <a:sym typeface="Arial"/>
              </a:rPr>
              <a:t>critical</a:t>
            </a:r>
            <a:r>
              <a:rPr b="0" i="0" lang="en-GB" sz="2400" u="none" cap="none" strike="noStrike">
                <a:solidFill>
                  <a:schemeClr val="lt1"/>
                </a:solidFill>
                <a:latin typeface="Arial"/>
                <a:ea typeface="Arial"/>
                <a:cs typeface="Arial"/>
                <a:sym typeface="Arial"/>
              </a:rPr>
              <a:t> to a positive game outcome</a:t>
            </a:r>
            <a:endParaRPr b="0" i="0" sz="1400" u="none" cap="none" strike="noStrike">
              <a:solidFill>
                <a:srgbClr val="000000"/>
              </a:solidFill>
              <a:latin typeface="Arial"/>
              <a:ea typeface="Arial"/>
              <a:cs typeface="Arial"/>
              <a:sym typeface="Arial"/>
            </a:endParaRPr>
          </a:p>
          <a:p>
            <a:pPr indent="-205740" lvl="1" marL="800100" marR="0" rtl="0" algn="l">
              <a:lnSpc>
                <a:spcPct val="100000"/>
              </a:lnSpc>
              <a:spcBef>
                <a:spcPts val="0"/>
              </a:spcBef>
              <a:spcAft>
                <a:spcPts val="0"/>
              </a:spcAft>
              <a:buClr>
                <a:schemeClr val="dk1"/>
              </a:buClr>
              <a:buSzPts val="2160"/>
              <a:buFont typeface="Arial"/>
              <a:buNone/>
            </a:pPr>
            <a:r>
              <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7m onside line (set and control)</a:t>
            </a:r>
            <a:endParaRPr b="0" i="0" sz="1400" u="none" cap="none" strike="noStrike">
              <a:solidFill>
                <a:srgbClr val="000000"/>
              </a:solidFill>
              <a:latin typeface="Arial"/>
              <a:ea typeface="Arial"/>
              <a:cs typeface="Arial"/>
              <a:sym typeface="Arial"/>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Try line</a:t>
            </a:r>
            <a:endParaRPr b="0" i="0" sz="2400" u="none" cap="none" strike="noStrike">
              <a:solidFill>
                <a:schemeClr val="lt1"/>
              </a:solidFill>
              <a:latin typeface="Calibri"/>
              <a:ea typeface="Calibri"/>
              <a:cs typeface="Calibri"/>
              <a:sym typeface="Calibri"/>
            </a:endParaRPr>
          </a:p>
          <a:p>
            <a:pPr indent="-457200" lvl="5" marL="914400" marR="0" rtl="0" algn="l">
              <a:lnSpc>
                <a:spcPct val="100000"/>
              </a:lnSpc>
              <a:spcBef>
                <a:spcPts val="0"/>
              </a:spcBef>
              <a:spcAft>
                <a:spcPts val="0"/>
              </a:spcAft>
              <a:buClr>
                <a:schemeClr val="lt1"/>
              </a:buClr>
              <a:buSzPts val="2160"/>
              <a:buFont typeface="Calibri"/>
              <a:buAutoNum type="arabicPeriod"/>
            </a:pPr>
            <a:r>
              <a:rPr b="0" i="0" lang="en-GB" sz="2400" u="none" cap="none" strike="noStrike">
                <a:solidFill>
                  <a:schemeClr val="lt1"/>
                </a:solidFill>
                <a:latin typeface="Calibri"/>
                <a:ea typeface="Calibri"/>
                <a:cs typeface="Calibri"/>
                <a:sym typeface="Calibri"/>
              </a:rPr>
              <a:t>Sideline</a:t>
            </a:r>
            <a:endParaRPr b="0" i="0" sz="2400" u="none" cap="none" strike="noStrike">
              <a:solidFill>
                <a:schemeClr val="lt1"/>
              </a:solidFill>
              <a:latin typeface="Calibri"/>
              <a:ea typeface="Calibri"/>
              <a:cs typeface="Calibri"/>
              <a:sym typeface="Calibri"/>
            </a:endParaRPr>
          </a:p>
        </p:txBody>
      </p:sp>
      <p:grpSp>
        <p:nvGrpSpPr>
          <p:cNvPr id="487" name="Google Shape;487;p40"/>
          <p:cNvGrpSpPr/>
          <p:nvPr/>
        </p:nvGrpSpPr>
        <p:grpSpPr>
          <a:xfrm rot="5400000">
            <a:off x="-306239" y="2186797"/>
            <a:ext cx="4281054" cy="3336073"/>
            <a:chOff x="1764248" y="2220297"/>
            <a:chExt cx="5760000" cy="4279570"/>
          </a:xfrm>
        </p:grpSpPr>
        <p:grpSp>
          <p:nvGrpSpPr>
            <p:cNvPr id="488" name="Google Shape;488;p40"/>
            <p:cNvGrpSpPr/>
            <p:nvPr/>
          </p:nvGrpSpPr>
          <p:grpSpPr>
            <a:xfrm>
              <a:off x="1764248" y="2564904"/>
              <a:ext cx="5760000" cy="3600000"/>
              <a:chOff x="1331913" y="2927349"/>
              <a:chExt cx="5760000" cy="3600000"/>
            </a:xfrm>
          </p:grpSpPr>
          <p:sp>
            <p:nvSpPr>
              <p:cNvPr id="489" name="Google Shape;489;p40"/>
              <p:cNvSpPr/>
              <p:nvPr/>
            </p:nvSpPr>
            <p:spPr>
              <a:xfrm>
                <a:off x="1331913" y="2927349"/>
                <a:ext cx="5760000" cy="3600000"/>
              </a:xfrm>
              <a:prstGeom prst="rect">
                <a:avLst/>
              </a:prstGeom>
              <a:solidFill>
                <a:srgbClr val="92D050"/>
              </a:solid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0" name="Google Shape;490;p40"/>
              <p:cNvSpPr/>
              <p:nvPr/>
            </p:nvSpPr>
            <p:spPr>
              <a:xfrm>
                <a:off x="1691913" y="2927349"/>
                <a:ext cx="504000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40"/>
              <p:cNvSpPr/>
              <p:nvPr/>
            </p:nvSpPr>
            <p:spPr>
              <a:xfrm>
                <a:off x="2051913" y="2927349"/>
                <a:ext cx="432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2" name="Google Shape;492;p40"/>
              <p:cNvSpPr/>
              <p:nvPr/>
            </p:nvSpPr>
            <p:spPr>
              <a:xfrm>
                <a:off x="3491913" y="2927349"/>
                <a:ext cx="1440000" cy="3600000"/>
              </a:xfrm>
              <a:prstGeom prst="rect">
                <a:avLst/>
              </a:prstGeom>
              <a:noFill/>
              <a:ln cap="flat" cmpd="sng" w="28575">
                <a:solidFill>
                  <a:schemeClr val="dk1"/>
                </a:solidFill>
                <a:prstDash val="lgDash"/>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3" name="Google Shape;493;p40"/>
              <p:cNvSpPr/>
              <p:nvPr/>
            </p:nvSpPr>
            <p:spPr>
              <a:xfrm>
                <a:off x="4211913" y="2927349"/>
                <a:ext cx="0" cy="3600000"/>
              </a:xfrm>
              <a:prstGeom prst="rect">
                <a:avLst/>
              </a:prstGeom>
              <a:noFill/>
              <a:ln cap="flat" cmpd="sng" w="2857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94" name="Google Shape;494;p40"/>
            <p:cNvSpPr/>
            <p:nvPr/>
          </p:nvSpPr>
          <p:spPr>
            <a:xfrm>
              <a:off x="3924247" y="628386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95" name="Google Shape;495;p40"/>
            <p:cNvSpPr/>
            <p:nvPr/>
          </p:nvSpPr>
          <p:spPr>
            <a:xfrm>
              <a:off x="3924248" y="2220297"/>
              <a:ext cx="1440000" cy="2160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4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10</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COMMUNICATION</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4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OVERVIEW</a:t>
            </a:r>
            <a:endParaRPr/>
          </a:p>
        </p:txBody>
      </p:sp>
      <p:sp>
        <p:nvSpPr>
          <p:cNvPr id="506" name="Google Shape;506;p42"/>
          <p:cNvSpPr txBox="1"/>
          <p:nvPr>
            <p:ph idx="1" type="body"/>
          </p:nvPr>
        </p:nvSpPr>
        <p:spPr>
          <a:xfrm>
            <a:off x="827584" y="1484784"/>
            <a:ext cx="7330008" cy="468052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50000"/>
              </a:lnSpc>
              <a:spcBef>
                <a:spcPts val="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Definitions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Different types of communication</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Effective communications</a:t>
            </a:r>
            <a:endParaRPr/>
          </a:p>
          <a:p>
            <a:pPr indent="-342900" lvl="0" marL="342900" marR="0" rtl="0" algn="l">
              <a:lnSpc>
                <a:spcPct val="15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Impacts and outcomes</a:t>
            </a:r>
            <a:endParaRPr/>
          </a:p>
          <a:p>
            <a:pPr indent="-342900" lvl="0" marL="342900" marR="0" rtl="0" algn="l">
              <a:lnSpc>
                <a:spcPct val="100000"/>
              </a:lnSpc>
              <a:spcBef>
                <a:spcPts val="560"/>
              </a:spcBef>
              <a:spcAft>
                <a:spcPts val="0"/>
              </a:spcAft>
              <a:buClr>
                <a:schemeClr val="dk1"/>
              </a:buClr>
              <a:buSzPts val="2520"/>
              <a:buFont typeface="Arial"/>
              <a:buChar char="•"/>
            </a:pPr>
            <a:r>
              <a:rPr b="0" i="1" lang="en-GB" sz="2800" u="none" cap="none" strike="noStrike">
                <a:solidFill>
                  <a:schemeClr val="dk1"/>
                </a:solidFill>
                <a:latin typeface="Calibri"/>
                <a:ea typeface="Calibri"/>
                <a:cs typeface="Calibri"/>
                <a:sym typeface="Calibri"/>
              </a:rPr>
              <a:t>Test</a:t>
            </a:r>
            <a:endParaRPr/>
          </a:p>
          <a:p>
            <a:pPr indent="-236220" lvl="0" marL="342900" marR="0" rtl="0" algn="l">
              <a:lnSpc>
                <a:spcPct val="100000"/>
              </a:lnSpc>
              <a:spcBef>
                <a:spcPts val="560"/>
              </a:spcBef>
              <a:spcAft>
                <a:spcPts val="0"/>
              </a:spcAft>
              <a:buClr>
                <a:schemeClr val="dk1"/>
              </a:buClr>
              <a:buSzPts val="1680"/>
              <a:buFont typeface="Arial"/>
              <a:buNone/>
            </a:pPr>
            <a:r>
              <a:t/>
            </a:r>
            <a:endParaRPr b="0" i="0" sz="2800" u="none" cap="none" strike="noStrike">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4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Definitions</a:t>
            </a:r>
            <a:endParaRPr/>
          </a:p>
        </p:txBody>
      </p:sp>
      <p:sp>
        <p:nvSpPr>
          <p:cNvPr id="512" name="Google Shape;512;p43"/>
          <p:cNvSpPr/>
          <p:nvPr/>
        </p:nvSpPr>
        <p:spPr>
          <a:xfrm>
            <a:off x="570034" y="1556792"/>
            <a:ext cx="8145253" cy="3816424"/>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Communication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The imparting or exchanging of information by speaking, writing, or using some other medium.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Imparting</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Make (information) known.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Exchange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1" lang="en-GB" sz="2000" u="none" cap="none" strike="noStrike">
                <a:solidFill>
                  <a:schemeClr val="lt1"/>
                </a:solidFill>
                <a:latin typeface="Arial"/>
                <a:ea typeface="Arial"/>
                <a:cs typeface="Arial"/>
                <a:sym typeface="Arial"/>
              </a:rPr>
              <a:t>An act of giving one thing and receiving another (especially of the same kind) in return.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6" name="Shape 516"/>
        <p:cNvGrpSpPr/>
        <p:nvPr/>
      </p:nvGrpSpPr>
      <p:grpSpPr>
        <a:xfrm>
          <a:off x="0" y="0"/>
          <a:ext cx="0" cy="0"/>
          <a:chOff x="0" y="0"/>
          <a:chExt cx="0" cy="0"/>
        </a:xfrm>
      </p:grpSpPr>
      <p:sp>
        <p:nvSpPr>
          <p:cNvPr id="517" name="Google Shape;517;p44"/>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Perception Filters</a:t>
            </a:r>
            <a:endParaRPr/>
          </a:p>
        </p:txBody>
      </p:sp>
      <p:pic>
        <p:nvPicPr>
          <p:cNvPr descr="filters (put on orange)_PP.eps" id="518" name="Google Shape;518;p44"/>
          <p:cNvPicPr preferRelativeResize="0"/>
          <p:nvPr>
            <p:ph idx="1" type="body"/>
          </p:nvPr>
        </p:nvPicPr>
        <p:blipFill rotWithShape="1">
          <a:blip r:embed="rId3">
            <a:alphaModFix/>
          </a:blip>
          <a:srcRect b="0" l="0" r="0" t="0"/>
          <a:stretch/>
        </p:blipFill>
        <p:spPr>
          <a:xfrm>
            <a:off x="310719" y="1509204"/>
            <a:ext cx="7723572" cy="413699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45"/>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240"/>
              <a:buFont typeface="Arial"/>
              <a:buNone/>
            </a:pPr>
            <a:r>
              <a:rPr b="0" i="0" lang="en-GB" sz="3240" u="none" cap="none" strike="noStrike">
                <a:solidFill>
                  <a:schemeClr val="dk1"/>
                </a:solidFill>
                <a:latin typeface="Arial"/>
                <a:ea typeface="Arial"/>
                <a:cs typeface="Arial"/>
                <a:sym typeface="Arial"/>
              </a:rPr>
              <a:t>   People will see different things</a:t>
            </a:r>
            <a:endParaRPr/>
          </a:p>
        </p:txBody>
      </p:sp>
      <p:pic>
        <p:nvPicPr>
          <p:cNvPr descr="bird in the bush" id="525" name="Google Shape;525;p45"/>
          <p:cNvPicPr preferRelativeResize="0"/>
          <p:nvPr>
            <p:ph idx="1" type="body"/>
          </p:nvPr>
        </p:nvPicPr>
        <p:blipFill rotWithShape="1">
          <a:blip r:embed="rId3">
            <a:alphaModFix/>
          </a:blip>
          <a:srcRect b="0" l="0" r="0" t="0"/>
          <a:stretch/>
        </p:blipFill>
        <p:spPr>
          <a:xfrm>
            <a:off x="1939464" y="1679202"/>
            <a:ext cx="5251450" cy="41719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46"/>
          <p:cNvSpPr txBox="1"/>
          <p:nvPr>
            <p:ph type="title"/>
          </p:nvPr>
        </p:nvSpPr>
        <p:spPr>
          <a:xfrm>
            <a:off x="878904"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Types of communication</a:t>
            </a:r>
            <a:endParaRPr/>
          </a:p>
        </p:txBody>
      </p:sp>
      <p:pic>
        <p:nvPicPr>
          <p:cNvPr id="532" name="Google Shape;532;p46"/>
          <p:cNvPicPr preferRelativeResize="0"/>
          <p:nvPr/>
        </p:nvPicPr>
        <p:blipFill rotWithShape="1">
          <a:blip r:embed="rId3">
            <a:alphaModFix/>
          </a:blip>
          <a:srcRect b="0" l="0" r="0" t="0"/>
          <a:stretch/>
        </p:blipFill>
        <p:spPr>
          <a:xfrm>
            <a:off x="2555776" y="1431663"/>
            <a:ext cx="4680520" cy="43736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4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Impacts and Outcomes</a:t>
            </a:r>
            <a:endParaRPr/>
          </a:p>
        </p:txBody>
      </p:sp>
      <p:sp>
        <p:nvSpPr>
          <p:cNvPr id="538" name="Google Shape;538;p47"/>
          <p:cNvSpPr/>
          <p:nvPr/>
        </p:nvSpPr>
        <p:spPr>
          <a:xfrm>
            <a:off x="570034" y="1556792"/>
            <a:ext cx="8145253" cy="280831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39" name="Google Shape;539;p47"/>
          <p:cNvSpPr txBox="1"/>
          <p:nvPr>
            <p:ph idx="1" type="body"/>
          </p:nvPr>
        </p:nvSpPr>
        <p:spPr>
          <a:xfrm>
            <a:off x="683568" y="1600200"/>
            <a:ext cx="8003232" cy="45259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As a referee we are always looking for outcomes and what impact it has on the game. As a referee we try to remain discrete and near invisible whilst going out and completing our tasks.</a:t>
            </a:r>
            <a:endParaRPr/>
          </a:p>
          <a:p>
            <a:pPr indent="-342900" lvl="0" marL="342900" marR="0" rtl="0" algn="l">
              <a:lnSpc>
                <a:spcPct val="100000"/>
              </a:lnSpc>
              <a:spcBef>
                <a:spcPts val="400"/>
              </a:spcBef>
              <a:spcAft>
                <a:spcPts val="0"/>
              </a:spcAft>
              <a:buClr>
                <a:schemeClr val="dk1"/>
              </a:buClr>
              <a:buSzPts val="2000"/>
              <a:buFont typeface="Arial"/>
              <a:buNone/>
            </a:pPr>
            <a:r>
              <a:t/>
            </a:r>
            <a:endParaRPr b="0" i="0" sz="2000" u="none" cap="none" strike="noStrike">
              <a:solidFill>
                <a:schemeClr val="lt1"/>
              </a:solidFill>
              <a:latin typeface="Arial"/>
              <a:ea typeface="Arial"/>
              <a:cs typeface="Arial"/>
              <a:sym typeface="Arial"/>
            </a:endParaRPr>
          </a:p>
          <a:p>
            <a:pPr indent="0" lvl="0" marL="0" marR="0" rtl="0" algn="l">
              <a:lnSpc>
                <a:spcPct val="100000"/>
              </a:lnSpc>
              <a:spcBef>
                <a:spcPts val="400"/>
              </a:spcBef>
              <a:spcAft>
                <a:spcPts val="0"/>
              </a:spcAft>
              <a:buClr>
                <a:schemeClr val="lt1"/>
              </a:buClr>
              <a:buSzPts val="2000"/>
              <a:buFont typeface="Arial"/>
              <a:buNone/>
            </a:pPr>
            <a:r>
              <a:rPr b="0" i="0" lang="en-GB" sz="2000" u="none" cap="none" strike="noStrike">
                <a:solidFill>
                  <a:schemeClr val="lt1"/>
                </a:solidFill>
                <a:latin typeface="Arial"/>
                <a:ea typeface="Arial"/>
                <a:cs typeface="Arial"/>
                <a:sym typeface="Arial"/>
              </a:rPr>
              <a:t>Here are a few outcomes that can be impacted through our communication whether it be positive or negative.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8"/>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46" name="Google Shape;546;p48"/>
          <p:cNvSpPr/>
          <p:nvPr/>
        </p:nvSpPr>
        <p:spPr>
          <a:xfrm>
            <a:off x="395525" y="1556796"/>
            <a:ext cx="8162400" cy="13095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47" name="Google Shape;547;p48"/>
          <p:cNvSpPr txBox="1"/>
          <p:nvPr>
            <p:ph idx="1" type="body"/>
          </p:nvPr>
        </p:nvSpPr>
        <p:spPr>
          <a:xfrm>
            <a:off x="457200" y="1600200"/>
            <a:ext cx="8147100" cy="12660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dk1"/>
              </a:buClr>
              <a:buSzPts val="1100"/>
              <a:buFont typeface="Arial"/>
              <a:buNone/>
            </a:pPr>
            <a:r>
              <a:rPr lang="en-GB" sz="2000">
                <a:solidFill>
                  <a:schemeClr val="lt1"/>
                </a:solidFill>
              </a:rPr>
              <a:t>A defender stays on his or her defending try line even though defenders are required to move forward.</a:t>
            </a:r>
            <a:endParaRPr sz="2000">
              <a:solidFill>
                <a:schemeClr val="lt1"/>
              </a:solidFill>
            </a:endParaRPr>
          </a:p>
          <a:p>
            <a:pPr indent="0" lvl="0" marL="0" marR="0" rtl="0" algn="l">
              <a:lnSpc>
                <a:spcPct val="100000"/>
              </a:lnSpc>
              <a:spcBef>
                <a:spcPts val="400"/>
              </a:spcBef>
              <a:spcAft>
                <a:spcPts val="0"/>
              </a:spcAft>
              <a:buClr>
                <a:schemeClr val="lt1"/>
              </a:buClr>
              <a:buSzPts val="2000"/>
              <a:buNone/>
            </a:pPr>
            <a:r>
              <a:t/>
            </a:r>
            <a:endParaRPr sz="2000">
              <a:solidFill>
                <a:schemeClr val="lt1"/>
              </a:solidFill>
            </a:endParaRPr>
          </a:p>
        </p:txBody>
      </p:sp>
      <p:sp>
        <p:nvSpPr>
          <p:cNvPr id="548" name="Google Shape;548;p48"/>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49"/>
          <p:cNvSpPr txBox="1"/>
          <p:nvPr>
            <p:ph type="title"/>
          </p:nvPr>
        </p:nvSpPr>
        <p:spPr>
          <a:xfrm>
            <a:off x="806896" y="274638"/>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Scenarios</a:t>
            </a:r>
            <a:endParaRPr/>
          </a:p>
        </p:txBody>
      </p:sp>
      <p:sp>
        <p:nvSpPr>
          <p:cNvPr id="555" name="Google Shape;555;p49"/>
          <p:cNvSpPr/>
          <p:nvPr/>
        </p:nvSpPr>
        <p:spPr>
          <a:xfrm>
            <a:off x="467550" y="1556796"/>
            <a:ext cx="8145300" cy="13944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56" name="Google Shape;556;p49"/>
          <p:cNvSpPr txBox="1"/>
          <p:nvPr>
            <p:ph idx="1" type="body"/>
          </p:nvPr>
        </p:nvSpPr>
        <p:spPr>
          <a:xfrm>
            <a:off x="457200" y="1676400"/>
            <a:ext cx="8147100" cy="13086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lt1"/>
              </a:buClr>
              <a:buSzPts val="2000"/>
              <a:buFont typeface="Arial"/>
              <a:buNone/>
            </a:pPr>
            <a:r>
              <a:rPr b="0" i="0" lang="en-GB" sz="2000" u="sng" cap="none" strike="noStrike">
                <a:solidFill>
                  <a:schemeClr val="lt1"/>
                </a:solidFill>
                <a:latin typeface="Arial"/>
                <a:ea typeface="Arial"/>
                <a:cs typeface="Arial"/>
                <a:sym typeface="Arial"/>
              </a:rPr>
              <a:t>Situation</a:t>
            </a:r>
            <a:endParaRPr/>
          </a:p>
          <a:p>
            <a:pPr indent="0" lvl="0" marL="0" marR="0" rtl="0" algn="l">
              <a:lnSpc>
                <a:spcPct val="100000"/>
              </a:lnSpc>
              <a:spcBef>
                <a:spcPts val="400"/>
              </a:spcBef>
              <a:spcAft>
                <a:spcPts val="0"/>
              </a:spcAft>
              <a:buClr>
                <a:schemeClr val="lt1"/>
              </a:buClr>
              <a:buSzPts val="2000"/>
              <a:buNone/>
            </a:pPr>
            <a:r>
              <a:rPr b="0" i="0" lang="en-GB" sz="2000" u="none" cap="none" strike="noStrike">
                <a:solidFill>
                  <a:schemeClr val="lt1"/>
                </a:solidFill>
                <a:latin typeface="Arial"/>
                <a:ea typeface="Arial"/>
                <a:cs typeface="Arial"/>
                <a:sym typeface="Arial"/>
              </a:rPr>
              <a:t>A player has not made it onside following a touch being made. They start to move forwards to make a touch.</a:t>
            </a:r>
            <a:endParaRPr/>
          </a:p>
        </p:txBody>
      </p:sp>
      <p:sp>
        <p:nvSpPr>
          <p:cNvPr id="557" name="Google Shape;557;p49"/>
          <p:cNvSpPr txBox="1"/>
          <p:nvPr/>
        </p:nvSpPr>
        <p:spPr>
          <a:xfrm>
            <a:off x="4788024" y="1556792"/>
            <a:ext cx="3816424" cy="70788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000"/>
              <a:buFont typeface="Arial"/>
              <a:buNone/>
            </a:pPr>
            <a:r>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5"/>
          <p:cNvSpPr txBox="1"/>
          <p:nvPr>
            <p:ph type="title"/>
          </p:nvPr>
        </p:nvSpPr>
        <p:spPr>
          <a:xfrm>
            <a:off x="917746" y="274638"/>
            <a:ext cx="6534573" cy="94316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Field of Play</a:t>
            </a:r>
            <a:endParaRPr/>
          </a:p>
        </p:txBody>
      </p:sp>
      <p:sp>
        <p:nvSpPr>
          <p:cNvPr id="115" name="Google Shape;115;p5"/>
          <p:cNvSpPr txBox="1"/>
          <p:nvPr/>
        </p:nvSpPr>
        <p:spPr>
          <a:xfrm>
            <a:off x="6975475" y="6397625"/>
            <a:ext cx="2133600" cy="457200"/>
          </a:xfrm>
          <a:prstGeom prst="rect">
            <a:avLst/>
          </a:prstGeom>
          <a:noFill/>
          <a:ln>
            <a:noFill/>
          </a:ln>
        </p:spPr>
        <p:txBody>
          <a:bodyPr anchorCtr="0" anchor="t" bIns="46800" lIns="90000" spcFirstLastPara="1" rIns="90000" wrap="square" tIns="46800">
            <a:noAutofit/>
          </a:bodyPr>
          <a:lstStyle/>
          <a:p>
            <a:pPr indent="0" lvl="0" marL="0" marR="0" rtl="0" algn="r">
              <a:lnSpc>
                <a:spcPct val="100000"/>
              </a:lnSpc>
              <a:spcBef>
                <a:spcPts val="0"/>
              </a:spcBef>
              <a:spcAft>
                <a:spcPts val="0"/>
              </a:spcAft>
              <a:buClr>
                <a:srgbClr val="003B76"/>
              </a:buClr>
              <a:buSzPts val="1000"/>
              <a:buFont typeface="Arial"/>
              <a:buNone/>
            </a:pPr>
            <a:fld id="{00000000-1234-1234-1234-123412341234}" type="slidenum">
              <a:rPr b="0" i="0" lang="en-GB" sz="1000" u="none" cap="none" strike="noStrike">
                <a:solidFill>
                  <a:srgbClr val="003B76"/>
                </a:solidFill>
                <a:latin typeface="Verdana"/>
                <a:ea typeface="Verdana"/>
                <a:cs typeface="Verdana"/>
                <a:sym typeface="Verdana"/>
              </a:rPr>
              <a:t>‹#›</a:t>
            </a:fld>
            <a:endParaRPr b="0" i="0" sz="1000" u="none" cap="none" strike="noStrike">
              <a:solidFill>
                <a:srgbClr val="003B76"/>
              </a:solidFill>
              <a:latin typeface="Verdana"/>
              <a:ea typeface="Verdana"/>
              <a:cs typeface="Verdana"/>
              <a:sym typeface="Verdana"/>
            </a:endParaRPr>
          </a:p>
        </p:txBody>
      </p:sp>
      <p:pic>
        <p:nvPicPr>
          <p:cNvPr id="116" name="Google Shape;116;p5"/>
          <p:cNvPicPr preferRelativeResize="0"/>
          <p:nvPr/>
        </p:nvPicPr>
        <p:blipFill rotWithShape="1">
          <a:blip r:embed="rId3">
            <a:alphaModFix/>
          </a:blip>
          <a:srcRect b="0" l="0" r="0" t="0"/>
          <a:stretch/>
        </p:blipFill>
        <p:spPr>
          <a:xfrm>
            <a:off x="152400" y="1370200"/>
            <a:ext cx="8156152" cy="531505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50"/>
          <p:cNvSpPr/>
          <p:nvPr/>
        </p:nvSpPr>
        <p:spPr>
          <a:xfrm>
            <a:off x="318950" y="1600200"/>
            <a:ext cx="8481900" cy="34107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000"/>
              <a:buFont typeface="Arial"/>
              <a:buNone/>
            </a:pPr>
            <a:r>
              <a:t/>
            </a:r>
            <a:endParaRPr b="0" i="1" sz="2000" u="none" cap="none" strike="noStrike">
              <a:solidFill>
                <a:schemeClr val="lt1"/>
              </a:solidFill>
              <a:latin typeface="Arial"/>
              <a:ea typeface="Arial"/>
              <a:cs typeface="Arial"/>
              <a:sym typeface="Arial"/>
            </a:endParaRPr>
          </a:p>
        </p:txBody>
      </p:sp>
      <p:sp>
        <p:nvSpPr>
          <p:cNvPr id="563" name="Google Shape;563;p50"/>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  Summary</a:t>
            </a:r>
            <a:endParaRPr/>
          </a:p>
        </p:txBody>
      </p:sp>
      <p:sp>
        <p:nvSpPr>
          <p:cNvPr id="564" name="Google Shape;564;p50"/>
          <p:cNvSpPr txBox="1"/>
          <p:nvPr>
            <p:ph idx="1" type="body"/>
          </p:nvPr>
        </p:nvSpPr>
        <p:spPr>
          <a:xfrm>
            <a:off x="457200" y="1600200"/>
            <a:ext cx="8099400" cy="3410700"/>
          </a:xfrm>
          <a:prstGeom prst="rect">
            <a:avLst/>
          </a:prstGeom>
          <a:noFill/>
          <a:ln>
            <a:noFill/>
          </a:ln>
        </p:spPr>
        <p:txBody>
          <a:bodyPr anchorCtr="0" anchor="t" bIns="45700" lIns="91425" spcFirstLastPara="1" rIns="91425" wrap="square" tIns="45700">
            <a:noAutofit/>
          </a:bodyPr>
          <a:lstStyle/>
          <a:p>
            <a:pPr indent="-342900" lvl="0" marL="342900" marR="0" rtl="0" algn="l">
              <a:lnSpc>
                <a:spcPct val="100000"/>
              </a:lnSpc>
              <a:spcBef>
                <a:spcPts val="0"/>
              </a:spcBef>
              <a:spcAft>
                <a:spcPts val="0"/>
              </a:spcAft>
              <a:buClr>
                <a:schemeClr val="dk1"/>
              </a:buClr>
              <a:buSzPts val="2800"/>
              <a:buFont typeface="Arial"/>
              <a:buNone/>
            </a:pPr>
            <a:r>
              <a:rPr b="0" i="0" lang="en-GB" sz="2500" u="none" cap="none" strike="noStrike">
                <a:solidFill>
                  <a:srgbClr val="FFFFFF"/>
                </a:solidFill>
                <a:latin typeface="Arial"/>
                <a:ea typeface="Arial"/>
                <a:cs typeface="Arial"/>
                <a:sym typeface="Arial"/>
              </a:rPr>
              <a:t>Each action of communication has an outcome whether</a:t>
            </a:r>
            <a:r>
              <a:rPr lang="en-GB" sz="2500">
                <a:solidFill>
                  <a:srgbClr val="FFFFFF"/>
                </a:solidFill>
              </a:rPr>
              <a:t> </a:t>
            </a:r>
            <a:r>
              <a:rPr b="0" i="0" lang="en-GB" sz="2500" u="none" cap="none" strike="noStrike">
                <a:solidFill>
                  <a:srgbClr val="FFFFFF"/>
                </a:solidFill>
                <a:latin typeface="Arial"/>
                <a:ea typeface="Arial"/>
                <a:cs typeface="Arial"/>
                <a:sym typeface="Arial"/>
              </a:rPr>
              <a:t>it be positive or negative. As referees we need to identify these early and manage them effectively.</a:t>
            </a:r>
            <a:endParaRPr sz="2900">
              <a:solidFill>
                <a:srgbClr val="FFFFFF"/>
              </a:solidFill>
            </a:endParaRPr>
          </a:p>
          <a:p>
            <a:pPr indent="-342900" lvl="0" marL="342900" marR="0" rtl="0" algn="l">
              <a:lnSpc>
                <a:spcPct val="100000"/>
              </a:lnSpc>
              <a:spcBef>
                <a:spcPts val="560"/>
              </a:spcBef>
              <a:spcAft>
                <a:spcPts val="0"/>
              </a:spcAft>
              <a:buClr>
                <a:schemeClr val="dk1"/>
              </a:buClr>
              <a:buSzPts val="2800"/>
              <a:buFont typeface="Arial"/>
              <a:buNone/>
            </a:pPr>
            <a:r>
              <a:t/>
            </a:r>
            <a:endParaRPr b="0" i="0" sz="2500" u="none" cap="none" strike="noStrike">
              <a:solidFill>
                <a:srgbClr val="FFFFFF"/>
              </a:solidFill>
              <a:latin typeface="Arial"/>
              <a:ea typeface="Arial"/>
              <a:cs typeface="Arial"/>
              <a:sym typeface="Arial"/>
            </a:endParaRPr>
          </a:p>
          <a:p>
            <a:pPr indent="-342900" lvl="0" marL="342900" marR="0" rtl="0" algn="l">
              <a:lnSpc>
                <a:spcPct val="100000"/>
              </a:lnSpc>
              <a:spcBef>
                <a:spcPts val="560"/>
              </a:spcBef>
              <a:spcAft>
                <a:spcPts val="0"/>
              </a:spcAft>
              <a:buClr>
                <a:schemeClr val="dk1"/>
              </a:buClr>
              <a:buSzPts val="2800"/>
              <a:buFont typeface="Arial"/>
              <a:buNone/>
            </a:pPr>
            <a:r>
              <a:rPr b="0" i="0" lang="en-GB" sz="2500" u="none" cap="none" strike="noStrike">
                <a:solidFill>
                  <a:srgbClr val="FFFFFF"/>
                </a:solidFill>
                <a:latin typeface="Arial"/>
                <a:ea typeface="Arial"/>
                <a:cs typeface="Arial"/>
                <a:sym typeface="Arial"/>
              </a:rPr>
              <a:t>Some types of communication are used more than others and some are more effective however it is important to understand them, and how to use them collectively.</a:t>
            </a:r>
            <a:endParaRPr sz="2900">
              <a:solidFill>
                <a:srgbClr val="FFFFFF"/>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51"/>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Arial"/>
              <a:buNone/>
            </a:pPr>
            <a:r>
              <a:rPr b="1" i="0" lang="en-GB" sz="4410" u="none" cap="none" strike="noStrike">
                <a:solidFill>
                  <a:schemeClr val="dk1"/>
                </a:solidFill>
                <a:latin typeface="Arial"/>
                <a:ea typeface="Arial"/>
                <a:cs typeface="Arial"/>
                <a:sym typeface="Arial"/>
              </a:rPr>
              <a:t>MODULE 11</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CONFLICT MANAGEMENT</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52"/>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Building Rapport</a:t>
            </a:r>
            <a:endParaRPr/>
          </a:p>
        </p:txBody>
      </p:sp>
      <p:sp>
        <p:nvSpPr>
          <p:cNvPr id="576" name="Google Shape;576;p52"/>
          <p:cNvSpPr/>
          <p:nvPr/>
        </p:nvSpPr>
        <p:spPr>
          <a:xfrm>
            <a:off x="827575" y="1844825"/>
            <a:ext cx="7047000" cy="1817700"/>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Arial"/>
                <a:ea typeface="Arial"/>
                <a:cs typeface="Arial"/>
                <a:sym typeface="Arial"/>
              </a:rPr>
              <a:t>How would you go about building rapport with players?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pic>
        <p:nvPicPr>
          <p:cNvPr id="582" name="Google Shape;582;p53"/>
          <p:cNvPicPr preferRelativeResize="0"/>
          <p:nvPr/>
        </p:nvPicPr>
        <p:blipFill rotWithShape="1">
          <a:blip r:embed="rId3">
            <a:alphaModFix/>
          </a:blip>
          <a:srcRect b="12201" l="0" r="0" t="12200"/>
          <a:stretch/>
        </p:blipFill>
        <p:spPr>
          <a:xfrm>
            <a:off x="275509" y="3652118"/>
            <a:ext cx="4572000" cy="2592288"/>
          </a:xfrm>
          <a:prstGeom prst="rect">
            <a:avLst/>
          </a:prstGeom>
          <a:noFill/>
          <a:ln>
            <a:noFill/>
          </a:ln>
        </p:spPr>
      </p:pic>
      <p:sp>
        <p:nvSpPr>
          <p:cNvPr id="583" name="Google Shape;583;p53"/>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Common Sources of Conflict</a:t>
            </a:r>
            <a:endParaRPr/>
          </a:p>
        </p:txBody>
      </p:sp>
      <p:sp>
        <p:nvSpPr>
          <p:cNvPr id="584" name="Google Shape;584;p53"/>
          <p:cNvSpPr/>
          <p:nvPr/>
        </p:nvSpPr>
        <p:spPr>
          <a:xfrm>
            <a:off x="773400" y="1545762"/>
            <a:ext cx="7597200" cy="2058300"/>
          </a:xfrm>
          <a:prstGeom prst="rect">
            <a:avLst/>
          </a:prstGeom>
          <a:solidFill>
            <a:schemeClr val="dk2"/>
          </a:solidFill>
          <a:ln>
            <a:noFill/>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themselves and their lack of skill</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by the skill of the opposition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Teams are frustrated with the rulings / actions performed by the referee </a:t>
            </a:r>
            <a:endParaRPr b="0" i="0" sz="1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000"/>
              <a:buFont typeface="Arial"/>
              <a:buAutoNum type="arabicPeriod"/>
            </a:pPr>
            <a:r>
              <a:rPr b="0" i="0" lang="en-GB" sz="2000" u="none" cap="none" strike="noStrike">
                <a:solidFill>
                  <a:schemeClr val="lt1"/>
                </a:solidFill>
                <a:latin typeface="Arial"/>
                <a:ea typeface="Arial"/>
                <a:cs typeface="Arial"/>
                <a:sym typeface="Arial"/>
              </a:rPr>
              <a:t>Players with limited knowledge about the game get frustrated with referee decisions as they don’t know the rules.</a:t>
            </a:r>
            <a:endParaRPr b="0" i="0" sz="2400" u="none" cap="none" strike="noStrik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54"/>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Prevention is Best</a:t>
            </a:r>
            <a:endParaRPr/>
          </a:p>
        </p:txBody>
      </p:sp>
      <p:sp>
        <p:nvSpPr>
          <p:cNvPr id="591" name="Google Shape;591;p54"/>
          <p:cNvSpPr/>
          <p:nvPr/>
        </p:nvSpPr>
        <p:spPr>
          <a:xfrm>
            <a:off x="827584" y="1844824"/>
            <a:ext cx="8145253" cy="1368152"/>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So how can you ensure that you set the right mood/mind set to avoid conflict?</a:t>
            </a:r>
            <a:endParaRPr b="0" i="0" sz="1400" u="none" cap="none" strike="noStrike">
              <a:solidFill>
                <a:srgbClr val="000000"/>
              </a:solidFill>
              <a:latin typeface="Arial"/>
              <a:ea typeface="Arial"/>
              <a:cs typeface="Arial"/>
              <a:sym typeface="Arial"/>
            </a:endParaRPr>
          </a:p>
        </p:txBody>
      </p:sp>
      <p:pic>
        <p:nvPicPr>
          <p:cNvPr id="592" name="Google Shape;592;p54"/>
          <p:cNvPicPr preferRelativeResize="0"/>
          <p:nvPr/>
        </p:nvPicPr>
        <p:blipFill rotWithShape="1">
          <a:blip r:embed="rId3">
            <a:alphaModFix/>
          </a:blip>
          <a:srcRect b="0" l="0" r="0" t="0"/>
          <a:stretch/>
        </p:blipFill>
        <p:spPr>
          <a:xfrm>
            <a:off x="971600" y="3861048"/>
            <a:ext cx="1847850" cy="2466975"/>
          </a:xfrm>
          <a:prstGeom prst="rect">
            <a:avLst/>
          </a:prstGeom>
          <a:noFill/>
          <a:ln>
            <a:noFill/>
          </a:ln>
        </p:spPr>
      </p:pic>
      <p:sp>
        <p:nvSpPr>
          <p:cNvPr id="593" name="Google Shape;593;p54"/>
          <p:cNvSpPr txBox="1"/>
          <p:nvPr/>
        </p:nvSpPr>
        <p:spPr>
          <a:xfrm>
            <a:off x="971600" y="3508618"/>
            <a:ext cx="2736304"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Arial"/>
                <a:ea typeface="Arial"/>
                <a:cs typeface="Arial"/>
                <a:sym typeface="Arial"/>
              </a:rPr>
              <a:t>Positive Attitude</a:t>
            </a:r>
            <a:endParaRPr b="0" i="0" sz="1400" u="none" cap="none" strike="noStrike">
              <a:solidFill>
                <a:srgbClr val="000000"/>
              </a:solidFill>
              <a:latin typeface="Arial"/>
              <a:ea typeface="Arial"/>
              <a:cs typeface="Arial"/>
              <a:sym typeface="Arial"/>
            </a:endParaRPr>
          </a:p>
        </p:txBody>
      </p:sp>
      <p:pic>
        <p:nvPicPr>
          <p:cNvPr id="594" name="Google Shape;594;p54"/>
          <p:cNvPicPr preferRelativeResize="0"/>
          <p:nvPr/>
        </p:nvPicPr>
        <p:blipFill rotWithShape="1">
          <a:blip r:embed="rId4">
            <a:alphaModFix/>
          </a:blip>
          <a:srcRect b="0" l="0" r="0" t="0"/>
          <a:stretch/>
        </p:blipFill>
        <p:spPr>
          <a:xfrm>
            <a:off x="3635896" y="3789040"/>
            <a:ext cx="2133600" cy="1714500"/>
          </a:xfrm>
          <a:prstGeom prst="rect">
            <a:avLst/>
          </a:prstGeom>
          <a:noFill/>
          <a:ln>
            <a:noFill/>
          </a:ln>
        </p:spPr>
      </p:pic>
      <p:pic>
        <p:nvPicPr>
          <p:cNvPr id="595" name="Google Shape;595;p54"/>
          <p:cNvPicPr preferRelativeResize="0"/>
          <p:nvPr/>
        </p:nvPicPr>
        <p:blipFill rotWithShape="1">
          <a:blip r:embed="rId5">
            <a:alphaModFix/>
          </a:blip>
          <a:srcRect b="0" l="0" r="0" t="0"/>
          <a:stretch/>
        </p:blipFill>
        <p:spPr>
          <a:xfrm>
            <a:off x="6084168" y="3356992"/>
            <a:ext cx="2146124" cy="20608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pic>
        <p:nvPicPr>
          <p:cNvPr id="601" name="Google Shape;601;p55"/>
          <p:cNvPicPr preferRelativeResize="0"/>
          <p:nvPr/>
        </p:nvPicPr>
        <p:blipFill rotWithShape="1">
          <a:blip r:embed="rId3">
            <a:alphaModFix/>
          </a:blip>
          <a:srcRect b="0" l="0" r="0" t="0"/>
          <a:stretch/>
        </p:blipFill>
        <p:spPr>
          <a:xfrm>
            <a:off x="1043608" y="1628800"/>
            <a:ext cx="7237071" cy="3816424"/>
          </a:xfrm>
          <a:prstGeom prst="rect">
            <a:avLst/>
          </a:prstGeom>
          <a:noFill/>
          <a:ln>
            <a:noFill/>
          </a:ln>
        </p:spPr>
      </p:pic>
      <p:sp>
        <p:nvSpPr>
          <p:cNvPr id="602" name="Google Shape;602;p55"/>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Tools to Handle Conflict</a:t>
            </a:r>
            <a:endParaRPr/>
          </a:p>
        </p:txBody>
      </p:sp>
      <p:sp>
        <p:nvSpPr>
          <p:cNvPr id="603" name="Google Shape;603;p55"/>
          <p:cNvSpPr/>
          <p:nvPr/>
        </p:nvSpPr>
        <p:spPr>
          <a:xfrm>
            <a:off x="827584" y="1844824"/>
            <a:ext cx="7845899" cy="1368152"/>
          </a:xfrm>
          <a:prstGeom prst="rect">
            <a:avLst/>
          </a:prstGeom>
          <a:solidFill>
            <a:srgbClr val="17365D">
              <a:alpha val="52941"/>
            </a:srgbClr>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What options do you have to control misconduct or situations that are escalating?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56"/>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The Escalation Process</a:t>
            </a:r>
            <a:endParaRPr/>
          </a:p>
        </p:txBody>
      </p:sp>
      <p:pic>
        <p:nvPicPr>
          <p:cNvPr id="610" name="Google Shape;610;p56"/>
          <p:cNvPicPr preferRelativeResize="0"/>
          <p:nvPr/>
        </p:nvPicPr>
        <p:blipFill rotWithShape="1">
          <a:blip r:embed="rId3">
            <a:alphaModFix/>
          </a:blip>
          <a:srcRect b="0" l="0" r="0" t="0"/>
          <a:stretch/>
        </p:blipFill>
        <p:spPr>
          <a:xfrm>
            <a:off x="806896" y="1513840"/>
            <a:ext cx="6923228" cy="4431748"/>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57"/>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END OF GAME</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0" name="Shape 620"/>
        <p:cNvGrpSpPr/>
        <p:nvPr/>
      </p:nvGrpSpPr>
      <p:grpSpPr>
        <a:xfrm>
          <a:off x="0" y="0"/>
          <a:ext cx="0" cy="0"/>
          <a:chOff x="0" y="0"/>
          <a:chExt cx="0" cy="0"/>
        </a:xfrm>
      </p:grpSpPr>
      <p:sp>
        <p:nvSpPr>
          <p:cNvPr id="621" name="Google Shape;621;p58"/>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End of Game</a:t>
            </a:r>
            <a:endParaRPr/>
          </a:p>
        </p:txBody>
      </p:sp>
      <p:sp>
        <p:nvSpPr>
          <p:cNvPr id="622" name="Google Shape;622;p58"/>
          <p:cNvSpPr/>
          <p:nvPr/>
        </p:nvSpPr>
        <p:spPr>
          <a:xfrm>
            <a:off x="899592" y="1366342"/>
            <a:ext cx="7920900" cy="792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at the </a:t>
            </a:r>
            <a:r>
              <a:rPr b="0" i="0" lang="en-GB" sz="2400" u="none" cap="none" strike="noStrike">
                <a:solidFill>
                  <a:schemeClr val="lt1"/>
                </a:solidFill>
                <a:latin typeface="Arial"/>
                <a:ea typeface="Arial"/>
                <a:cs typeface="Arial"/>
                <a:sym typeface="Arial"/>
              </a:rPr>
              <a:t>hooter (half/full time)</a:t>
            </a:r>
            <a:r>
              <a:rPr b="0" i="0" lang="en-GB" sz="24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pic>
        <p:nvPicPr>
          <p:cNvPr descr="http://www.google.co.uk/url?sa=i&amp;source=images&amp;cd=&amp;ved=0CAUQjBw&amp;url=https%3A%2F%2Frugbyasteroid.files.wordpress.com%2F2010%2F02%2Facme-thunderer-whistle.jpg&amp;ei=7skqVfKfNIfaOLqwgOgF&amp;psig=AFQjCNGxrimC1NPu36zYalWebOqHwSrG8A&amp;ust=1428953966953594" id="623" name="Google Shape;623;p58"/>
          <p:cNvPicPr preferRelativeResize="0"/>
          <p:nvPr/>
        </p:nvPicPr>
        <p:blipFill rotWithShape="1">
          <a:blip r:embed="rId3">
            <a:alphaModFix/>
          </a:blip>
          <a:srcRect b="0" l="0" r="0" t="0"/>
          <a:stretch/>
        </p:blipFill>
        <p:spPr>
          <a:xfrm>
            <a:off x="98849" y="2080802"/>
            <a:ext cx="1421733" cy="1421750"/>
          </a:xfrm>
          <a:prstGeom prst="rect">
            <a:avLst/>
          </a:prstGeom>
          <a:noFill/>
          <a:ln>
            <a:noFill/>
          </a:ln>
        </p:spPr>
      </p:pic>
      <p:sp>
        <p:nvSpPr>
          <p:cNvPr id="624" name="Google Shape;624;p58"/>
          <p:cNvSpPr/>
          <p:nvPr/>
        </p:nvSpPr>
        <p:spPr>
          <a:xfrm>
            <a:off x="899592" y="2366273"/>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if there is a penalty after the hooter?</a:t>
            </a:r>
            <a:endParaRPr b="0" i="0" sz="1400" u="none" cap="none" strike="noStrike">
              <a:solidFill>
                <a:srgbClr val="000000"/>
              </a:solidFill>
              <a:latin typeface="Arial"/>
              <a:ea typeface="Arial"/>
              <a:cs typeface="Arial"/>
              <a:sym typeface="Arial"/>
            </a:endParaRPr>
          </a:p>
        </p:txBody>
      </p:sp>
      <p:sp>
        <p:nvSpPr>
          <p:cNvPr id="625" name="Google Shape;625;p58"/>
          <p:cNvSpPr/>
          <p:nvPr/>
        </p:nvSpPr>
        <p:spPr>
          <a:xfrm>
            <a:off x="925136" y="3414611"/>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is the signal and whistle tone for end of half/game?</a:t>
            </a:r>
            <a:endParaRPr b="0" i="0" sz="1400" u="none" cap="none" strike="noStrike">
              <a:solidFill>
                <a:srgbClr val="000000"/>
              </a:solidFill>
              <a:latin typeface="Arial"/>
              <a:ea typeface="Arial"/>
              <a:cs typeface="Arial"/>
              <a:sym typeface="Arial"/>
            </a:endParaRPr>
          </a:p>
        </p:txBody>
      </p:sp>
      <p:sp>
        <p:nvSpPr>
          <p:cNvPr id="626" name="Google Shape;626;p58"/>
          <p:cNvSpPr/>
          <p:nvPr/>
        </p:nvSpPr>
        <p:spPr>
          <a:xfrm>
            <a:off x="1705650" y="4540725"/>
            <a:ext cx="7114800" cy="792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if it’s a knockout game and the scores are tied at full time?</a:t>
            </a:r>
            <a:endParaRPr b="0" i="0" sz="1400" u="none" cap="none" strike="noStrike">
              <a:solidFill>
                <a:srgbClr val="000000"/>
              </a:solidFill>
              <a:latin typeface="Arial"/>
              <a:ea typeface="Arial"/>
              <a:cs typeface="Arial"/>
              <a:sym typeface="Arial"/>
            </a:endParaRPr>
          </a:p>
        </p:txBody>
      </p:sp>
      <p:sp>
        <p:nvSpPr>
          <p:cNvPr id="627" name="Google Shape;627;p58"/>
          <p:cNvSpPr/>
          <p:nvPr/>
        </p:nvSpPr>
        <p:spPr>
          <a:xfrm>
            <a:off x="899592" y="5589240"/>
            <a:ext cx="7920880" cy="792088"/>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What happens with the scorecard?</a:t>
            </a:r>
            <a:endParaRPr b="0" i="0" sz="1400" u="none" cap="none" strike="noStrike">
              <a:solidFill>
                <a:srgbClr val="000000"/>
              </a:solidFill>
              <a:latin typeface="Arial"/>
              <a:ea typeface="Arial"/>
              <a:cs typeface="Arial"/>
              <a:sym typeface="Arial"/>
            </a:endParaRPr>
          </a:p>
        </p:txBody>
      </p:sp>
      <p:pic>
        <p:nvPicPr>
          <p:cNvPr descr="http://www.buzzardrugby.co.uk/two/olympic/images/misc/knockout.gif" id="628" name="Google Shape;628;p58"/>
          <p:cNvPicPr preferRelativeResize="0"/>
          <p:nvPr/>
        </p:nvPicPr>
        <p:blipFill rotWithShape="1">
          <a:blip r:embed="rId4">
            <a:alphaModFix/>
          </a:blip>
          <a:srcRect b="0" l="0" r="0" t="0"/>
          <a:stretch/>
        </p:blipFill>
        <p:spPr>
          <a:xfrm rot="-1670732">
            <a:off x="-103350" y="4575624"/>
            <a:ext cx="1830275" cy="688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59"/>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lang="en-GB" sz="3600">
                <a:latin typeface="Calibri"/>
                <a:ea typeface="Calibri"/>
                <a:cs typeface="Calibri"/>
                <a:sym typeface="Calibri"/>
              </a:rPr>
              <a:t>Drop off</a:t>
            </a:r>
            <a:endParaRPr/>
          </a:p>
        </p:txBody>
      </p:sp>
      <p:sp>
        <p:nvSpPr>
          <p:cNvPr id="635" name="Google Shape;635;p59"/>
          <p:cNvSpPr/>
          <p:nvPr/>
        </p:nvSpPr>
        <p:spPr>
          <a:xfrm>
            <a:off x="590787" y="1468676"/>
            <a:ext cx="6934417" cy="4292932"/>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Remove 2 players from each team before starting the drop-off.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Ratio: max 2 males &amp; mix</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After 2 minutes</a:t>
            </a:r>
            <a:endParaRPr b="0" i="0" sz="1400" u="none" cap="none" strike="noStrike">
              <a:solidFill>
                <a:srgbClr val="000000"/>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The leading team wins the match</a:t>
            </a:r>
            <a:endParaRPr b="0" i="0" sz="1400" u="none" cap="none" strike="noStrike">
              <a:solidFill>
                <a:srgbClr val="000000"/>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2400"/>
              <a:buFont typeface="Arial"/>
              <a:buAutoNum type="arabicPeriod"/>
            </a:pPr>
            <a:r>
              <a:rPr b="0" i="0" lang="en-GB" sz="2400" u="none" cap="none" strike="noStrike">
                <a:solidFill>
                  <a:schemeClr val="lt1"/>
                </a:solidFill>
                <a:latin typeface="Arial"/>
                <a:ea typeface="Arial"/>
                <a:cs typeface="Arial"/>
                <a:sym typeface="Arial"/>
              </a:rPr>
              <a:t>If the scores are tied</a:t>
            </a:r>
            <a:endParaRPr b="0" i="0" sz="2400" u="none" cap="none" strike="noStrike">
              <a:solidFill>
                <a:schemeClr val="lt1"/>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Remove a player from each team</a:t>
            </a:r>
            <a:endParaRPr b="0" i="0" sz="1400" u="none" cap="none" strike="noStrike">
              <a:solidFill>
                <a:srgbClr val="000000"/>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Arial"/>
                <a:ea typeface="Arial"/>
                <a:cs typeface="Arial"/>
                <a:sym typeface="Arial"/>
              </a:rPr>
              <a:t>	- No time limit, the first team </a:t>
            </a:r>
            <a:br>
              <a:rPr b="0" i="0" lang="en-GB" sz="2400" u="none" cap="none" strike="noStrike">
                <a:solidFill>
                  <a:schemeClr val="lt1"/>
                </a:solidFill>
                <a:latin typeface="Arial"/>
                <a:ea typeface="Arial"/>
                <a:cs typeface="Arial"/>
                <a:sym typeface="Arial"/>
              </a:rPr>
            </a:br>
            <a:r>
              <a:rPr b="0" i="0" lang="en-GB" sz="2400" u="none" cap="none" strike="noStrike">
                <a:solidFill>
                  <a:schemeClr val="lt1"/>
                </a:solidFill>
                <a:latin typeface="Arial"/>
                <a:ea typeface="Arial"/>
                <a:cs typeface="Arial"/>
                <a:sym typeface="Arial"/>
              </a:rPr>
              <a:t>	who scores wins the match</a:t>
            </a:r>
            <a:endParaRPr b="0" i="0" sz="1400" u="none" cap="none" strike="noStrike">
              <a:solidFill>
                <a:srgbClr val="000000"/>
              </a:solidFill>
              <a:latin typeface="Arial"/>
              <a:ea typeface="Arial"/>
              <a:cs typeface="Arial"/>
              <a:sym typeface="Arial"/>
            </a:endParaRPr>
          </a:p>
        </p:txBody>
      </p:sp>
      <p:sp>
        <p:nvSpPr>
          <p:cNvPr id="636" name="Google Shape;636;p59"/>
          <p:cNvSpPr/>
          <p:nvPr/>
        </p:nvSpPr>
        <p:spPr>
          <a:xfrm>
            <a:off x="6503437" y="18455"/>
            <a:ext cx="1007706" cy="821506"/>
          </a:xfrm>
          <a:prstGeom prst="star5">
            <a:avLst>
              <a:gd fmla="val 19098" name="adj"/>
              <a:gd fmla="val 105146" name="hf"/>
              <a:gd fmla="val 110557" name="vf"/>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highlight>
                <a:srgbClr val="FF0000"/>
              </a:highlight>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6"/>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Composition</a:t>
            </a:r>
            <a:endParaRPr/>
          </a:p>
        </p:txBody>
      </p:sp>
      <p:sp>
        <p:nvSpPr>
          <p:cNvPr id="122" name="Google Shape;122;p6"/>
          <p:cNvSpPr/>
          <p:nvPr/>
        </p:nvSpPr>
        <p:spPr>
          <a:xfrm>
            <a:off x="899592" y="1671099"/>
            <a:ext cx="7596338" cy="3702118"/>
          </a:xfrm>
          <a:prstGeom prst="rect">
            <a:avLst/>
          </a:prstGeom>
          <a:solidFill>
            <a:schemeClr val="dk2"/>
          </a:solid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long is a game of Touch?</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What are the maximum number of people per side? (male/female &amp; mixed)</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457200" lvl="0" marL="457200" marR="0" rtl="0" algn="l">
              <a:lnSpc>
                <a:spcPct val="100000"/>
              </a:lnSpc>
              <a:spcBef>
                <a:spcPts val="0"/>
              </a:spcBef>
              <a:spcAft>
                <a:spcPts val="0"/>
              </a:spcAft>
              <a:buClr>
                <a:schemeClr val="lt1"/>
              </a:buClr>
              <a:buSzPts val="2800"/>
              <a:buFont typeface="Arial"/>
              <a:buChar char="•"/>
            </a:pPr>
            <a:r>
              <a:rPr b="0" i="0" lang="en-GB" sz="2800" u="none" cap="none" strike="noStrike">
                <a:solidFill>
                  <a:schemeClr val="lt1"/>
                </a:solidFill>
                <a:latin typeface="Arial"/>
                <a:ea typeface="Arial"/>
                <a:cs typeface="Arial"/>
                <a:sym typeface="Arial"/>
              </a:rPr>
              <a:t>How many players do you need to start a game?</a:t>
            </a:r>
            <a:endParaRPr b="0" i="0" sz="1400" u="none" cap="none" strike="noStrike">
              <a:solidFill>
                <a:srgbClr val="000000"/>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279400" lvl="0" marL="457200" marR="0" rtl="0" algn="l">
              <a:lnSpc>
                <a:spcPct val="100000"/>
              </a:lnSpc>
              <a:spcBef>
                <a:spcPts val="0"/>
              </a:spcBef>
              <a:spcAft>
                <a:spcPts val="0"/>
              </a:spcAft>
              <a:buClr>
                <a:schemeClr val="dk1"/>
              </a:buClr>
              <a:buSzPts val="2800"/>
              <a:buFont typeface="Arial"/>
              <a:buNone/>
            </a:pPr>
            <a:r>
              <a:t/>
            </a:r>
            <a:endParaRPr b="0" i="0" sz="2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lt1"/>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60"/>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CHAPTER 13</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SPORTS OFFICIALS RESPONSIBILIT</a:t>
            </a:r>
            <a:r>
              <a:rPr lang="en-GB" sz="3600">
                <a:latin typeface="Calibri"/>
                <a:ea typeface="Calibri"/>
                <a:cs typeface="Calibri"/>
                <a:sym typeface="Calibri"/>
              </a:rPr>
              <a:t>I</a:t>
            </a:r>
            <a:r>
              <a:rPr b="1" i="0" lang="en-GB" sz="3600" u="none" cap="none" strike="noStrike">
                <a:solidFill>
                  <a:schemeClr val="dk1"/>
                </a:solidFill>
                <a:latin typeface="Calibri"/>
                <a:ea typeface="Calibri"/>
                <a:cs typeface="Calibri"/>
                <a:sym typeface="Calibri"/>
              </a:rPr>
              <a:t>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61"/>
          <p:cNvSpPr/>
          <p:nvPr/>
        </p:nvSpPr>
        <p:spPr>
          <a:xfrm>
            <a:off x="827575" y="1844825"/>
            <a:ext cx="7623900" cy="1746900"/>
          </a:xfrm>
          <a:prstGeom prst="rect">
            <a:avLst/>
          </a:prstGeom>
          <a:solidFill>
            <a:schemeClr val="dk2"/>
          </a:solidFill>
          <a:ln>
            <a:noFill/>
          </a:ln>
        </p:spPr>
        <p:txBody>
          <a:bodyPr anchorCtr="0" anchor="ctr"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2400"/>
              <a:buFont typeface="Arial"/>
              <a:buNone/>
            </a:pPr>
            <a:r>
              <a:rPr b="0" i="0" lang="en-GB" sz="2400" u="none" cap="none" strike="noStrike">
                <a:solidFill>
                  <a:schemeClr val="lt1"/>
                </a:solidFill>
                <a:latin typeface="Calibri"/>
                <a:ea typeface="Calibri"/>
                <a:cs typeface="Calibri"/>
                <a:sym typeface="Calibri"/>
              </a:rPr>
              <a:t>Our official responsibilities are to:</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Safety of players &amp; referees</a:t>
            </a:r>
            <a:endParaRPr b="0" i="0" sz="2400" u="none" cap="none" strike="noStrike">
              <a:solidFill>
                <a:schemeClr val="lt1"/>
              </a:solidFill>
              <a:latin typeface="Calibri"/>
              <a:ea typeface="Calibri"/>
              <a:cs typeface="Calibri"/>
              <a:sym typeface="Calibri"/>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Enforce the rules of Touch</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Calibri"/>
              <a:buChar char="-"/>
            </a:pPr>
            <a:r>
              <a:rPr b="0" i="0" lang="en-GB" sz="2400" u="none" cap="none" strike="noStrike">
                <a:solidFill>
                  <a:schemeClr val="lt1"/>
                </a:solidFill>
                <a:latin typeface="Calibri"/>
                <a:ea typeface="Calibri"/>
                <a:cs typeface="Calibri"/>
                <a:sym typeface="Calibri"/>
              </a:rPr>
              <a:t>Facilitate the match</a:t>
            </a:r>
            <a:endParaRPr b="0" i="0" sz="1400" u="none" cap="none" strike="noStrike">
              <a:solidFill>
                <a:srgbClr val="000000"/>
              </a:solidFill>
              <a:latin typeface="Arial"/>
              <a:ea typeface="Arial"/>
              <a:cs typeface="Arial"/>
              <a:sym typeface="Arial"/>
            </a:endParaRPr>
          </a:p>
        </p:txBody>
      </p:sp>
      <p:sp>
        <p:nvSpPr>
          <p:cNvPr id="647" name="Google Shape;647;p61"/>
          <p:cNvSpPr txBox="1"/>
          <p:nvPr>
            <p:ph type="title"/>
          </p:nvPr>
        </p:nvSpPr>
        <p:spPr>
          <a:xfrm>
            <a:off x="806896" y="591270"/>
            <a:ext cx="8229600" cy="82150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Calibri"/>
              <a:buNone/>
            </a:pPr>
            <a:r>
              <a:rPr b="1" i="0" lang="en-GB" sz="3600" u="none" cap="none" strike="noStrike">
                <a:solidFill>
                  <a:schemeClr val="dk1"/>
                </a:solidFill>
                <a:latin typeface="Calibri"/>
                <a:ea typeface="Calibri"/>
                <a:cs typeface="Calibri"/>
                <a:sym typeface="Calibri"/>
              </a:rPr>
              <a:t>Your Responsibilities</a:t>
            </a:r>
            <a:endParaRPr b="1" i="0" sz="3600" u="none" cap="none" strike="noStrike">
              <a:solidFill>
                <a:schemeClr val="dk1"/>
              </a:solidFill>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62"/>
          <p:cNvSpPr txBox="1"/>
          <p:nvPr/>
        </p:nvSpPr>
        <p:spPr>
          <a:xfrm>
            <a:off x="1881187" y="1067786"/>
            <a:ext cx="6629400" cy="5521927"/>
          </a:xfrm>
          <a:prstGeom prst="rect">
            <a:avLst/>
          </a:prstGeom>
          <a:noFill/>
          <a:ln>
            <a:noFill/>
          </a:ln>
        </p:spPr>
        <p:txBody>
          <a:bodyPr anchorCtr="0" anchor="t" bIns="46800" lIns="90000" spcFirstLastPara="1" rIns="90000" wrap="square" tIns="46800">
            <a:noAutofit/>
          </a:bodyPr>
          <a:lstStyle/>
          <a:p>
            <a:pPr indent="-91440" lvl="0" marL="0" marR="0" rtl="0" algn="l">
              <a:lnSpc>
                <a:spcPct val="100000"/>
              </a:lnSpc>
              <a:spcBef>
                <a:spcPts val="1200"/>
              </a:spcBef>
              <a:spcAft>
                <a:spcPts val="0"/>
              </a:spcAft>
              <a:buClr>
                <a:srgbClr val="000000"/>
              </a:buClr>
              <a:buSzPts val="1440"/>
              <a:buFont typeface="Noto Sans Symbols"/>
              <a:buChar char="■"/>
            </a:pPr>
            <a:r>
              <a:rPr b="0" i="0" lang="en-GB" sz="2400" u="none" cap="none" strike="noStrike">
                <a:solidFill>
                  <a:srgbClr val="000000"/>
                </a:solidFill>
                <a:latin typeface="Verdana"/>
                <a:ea typeface="Verdana"/>
                <a:cs typeface="Verdana"/>
                <a:sym typeface="Verdana"/>
              </a:rPr>
              <a:t> Level 5 : Practical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700"/>
              </a:spcBef>
              <a:spcAft>
                <a:spcPts val="0"/>
              </a:spcAft>
              <a:buClr>
                <a:srgbClr val="000000"/>
              </a:buClr>
              <a:buSzPts val="2400"/>
              <a:buFont typeface="Arial"/>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3300"/>
              </a:buClr>
              <a:buSzPts val="1440"/>
              <a:buFont typeface="Noto Sans Symbols"/>
              <a:buChar char="■"/>
            </a:pPr>
            <a:r>
              <a:rPr b="0" i="0" lang="en-GB" sz="2400" u="none" cap="none" strike="noStrike">
                <a:solidFill>
                  <a:srgbClr val="000000"/>
                </a:solidFill>
                <a:latin typeface="Verdana"/>
                <a:ea typeface="Verdana"/>
                <a:cs typeface="Verdana"/>
                <a:sym typeface="Verdana"/>
              </a:rPr>
              <a:t> Level 4 : Practical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Clr>
                <a:srgbClr val="000000"/>
              </a:buClr>
              <a:buSzPts val="2400"/>
              <a:buFont typeface="Arial"/>
              <a:buNone/>
            </a:pPr>
            <a:r>
              <a:t/>
            </a:r>
            <a:endParaRPr b="0" i="0" sz="2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FFFF00"/>
              </a:buClr>
              <a:buSzPts val="1440"/>
              <a:buFont typeface="Noto Sans Symbols"/>
              <a:buChar char="■"/>
            </a:pPr>
            <a:r>
              <a:rPr b="0" i="0" lang="en-GB" sz="2400" u="none" cap="none" strike="noStrike">
                <a:solidFill>
                  <a:srgbClr val="000000"/>
                </a:solidFill>
                <a:latin typeface="Verdana"/>
                <a:ea typeface="Verdana"/>
                <a:cs typeface="Verdana"/>
                <a:sym typeface="Verdana"/>
              </a:rPr>
              <a:t> Level 3 : Practical 	</a:t>
            </a:r>
            <a:endParaRPr b="0" i="0" sz="1400" u="none" cap="none" strike="noStrike">
              <a:solidFill>
                <a:srgbClr val="000000"/>
              </a:solidFill>
              <a:latin typeface="Arial"/>
              <a:ea typeface="Arial"/>
              <a:cs typeface="Arial"/>
              <a:sym typeface="Arial"/>
            </a:endParaRPr>
          </a:p>
          <a:p>
            <a:pPr indent="0" lvl="5" marL="2286000" marR="0" rtl="0" algn="l">
              <a:lnSpc>
                <a:spcPct val="100000"/>
              </a:lnSpc>
              <a:spcBef>
                <a:spcPts val="1200"/>
              </a:spcBef>
              <a:spcAft>
                <a:spcPts val="0"/>
              </a:spcAft>
              <a:buClr>
                <a:srgbClr val="000000"/>
              </a:buClr>
              <a:buSzPts val="1600"/>
              <a:buFont typeface="Arial"/>
              <a:buNone/>
            </a:pPr>
            <a:r>
              <a:rPr b="0" i="0" lang="en-GB" sz="1600" u="none" cap="none" strike="noStrike">
                <a:solidFill>
                  <a:srgbClr val="000000"/>
                </a:solidFill>
                <a:latin typeface="Verdana"/>
                <a:ea typeface="Verdana"/>
                <a:cs typeface="Verdana"/>
                <a:sym typeface="Verdana"/>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700"/>
              </a:spcBef>
              <a:spcAft>
                <a:spcPts val="0"/>
              </a:spcAft>
              <a:buClr>
                <a:schemeClr val="dk1"/>
              </a:buClr>
              <a:buSzPts val="2400"/>
              <a:buFont typeface="Arial"/>
              <a:buNone/>
            </a:pPr>
            <a:r>
              <a:t/>
            </a:r>
            <a:endParaRPr b="0" i="0" sz="400" u="none" cap="none" strike="noStrike">
              <a:solidFill>
                <a:srgbClr val="000000"/>
              </a:solidFill>
              <a:latin typeface="Verdana"/>
              <a:ea typeface="Verdana"/>
              <a:cs typeface="Verdana"/>
              <a:sym typeface="Verdana"/>
            </a:endParaRPr>
          </a:p>
          <a:p>
            <a:pPr indent="-91440" lvl="0" marL="0" marR="0" rtl="0" algn="l">
              <a:lnSpc>
                <a:spcPct val="100000"/>
              </a:lnSpc>
              <a:spcBef>
                <a:spcPts val="1200"/>
              </a:spcBef>
              <a:spcAft>
                <a:spcPts val="0"/>
              </a:spcAft>
              <a:buClr>
                <a:srgbClr val="009999"/>
              </a:buClr>
              <a:buSzPts val="1440"/>
              <a:buFont typeface="Noto Sans Symbols"/>
              <a:buChar char="■"/>
            </a:pPr>
            <a:r>
              <a:rPr b="0" i="0" lang="en-GB" sz="2400" u="none" cap="none" strike="noStrike">
                <a:solidFill>
                  <a:srgbClr val="000000"/>
                </a:solidFill>
                <a:latin typeface="Verdana"/>
                <a:ea typeface="Verdana"/>
                <a:cs typeface="Verdana"/>
                <a:sym typeface="Verdana"/>
              </a:rPr>
              <a:t> Level 2 : Theory 	</a:t>
            </a:r>
            <a:endParaRPr b="0" i="0" sz="1600" u="none" cap="none" strike="noStrike">
              <a:solidFill>
                <a:srgbClr val="000000"/>
              </a:solidFill>
              <a:latin typeface="Verdana"/>
              <a:ea typeface="Verdana"/>
              <a:cs typeface="Verdana"/>
              <a:sym typeface="Verdana"/>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91440" lvl="0" marL="0" marR="0" rtl="0" algn="l">
              <a:lnSpc>
                <a:spcPct val="100000"/>
              </a:lnSpc>
              <a:spcBef>
                <a:spcPts val="0"/>
              </a:spcBef>
              <a:spcAft>
                <a:spcPts val="0"/>
              </a:spcAft>
              <a:buClr>
                <a:srgbClr val="1F497D"/>
              </a:buClr>
              <a:buSzPts val="1440"/>
              <a:buFont typeface="Noto Sans Symbols"/>
              <a:buChar char="■"/>
            </a:pPr>
            <a:r>
              <a:rPr b="0" i="0" lang="en-GB" sz="2400" u="none" cap="none" strike="noStrike">
                <a:solidFill>
                  <a:srgbClr val="000000"/>
                </a:solidFill>
                <a:latin typeface="Verdana"/>
                <a:ea typeface="Verdana"/>
                <a:cs typeface="Verdana"/>
                <a:sym typeface="Verdana"/>
              </a:rPr>
              <a:t> Leve1 1: Foundation</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55" name="Google Shape;655;p62"/>
          <p:cNvPicPr preferRelativeResize="0"/>
          <p:nvPr/>
        </p:nvPicPr>
        <p:blipFill rotWithShape="1">
          <a:blip r:embed="rId3">
            <a:alphaModFix/>
          </a:blip>
          <a:srcRect b="0" l="0" r="0" t="0"/>
          <a:stretch/>
        </p:blipFill>
        <p:spPr>
          <a:xfrm>
            <a:off x="294556" y="5553076"/>
            <a:ext cx="1524000" cy="1036637"/>
          </a:xfrm>
          <a:prstGeom prst="rect">
            <a:avLst/>
          </a:prstGeom>
          <a:noFill/>
          <a:ln>
            <a:noFill/>
          </a:ln>
        </p:spPr>
      </p:pic>
      <p:pic>
        <p:nvPicPr>
          <p:cNvPr id="656" name="Google Shape;656;p62"/>
          <p:cNvPicPr preferRelativeResize="0"/>
          <p:nvPr/>
        </p:nvPicPr>
        <p:blipFill rotWithShape="1">
          <a:blip r:embed="rId4">
            <a:alphaModFix/>
          </a:blip>
          <a:srcRect b="0" l="0" r="0" t="0"/>
          <a:stretch/>
        </p:blipFill>
        <p:spPr>
          <a:xfrm>
            <a:off x="357188" y="2087605"/>
            <a:ext cx="1547812" cy="1179513"/>
          </a:xfrm>
          <a:prstGeom prst="rect">
            <a:avLst/>
          </a:prstGeom>
          <a:noFill/>
          <a:ln>
            <a:noFill/>
          </a:ln>
        </p:spPr>
      </p:pic>
      <p:pic>
        <p:nvPicPr>
          <p:cNvPr id="657" name="Google Shape;657;p62"/>
          <p:cNvPicPr preferRelativeResize="0"/>
          <p:nvPr/>
        </p:nvPicPr>
        <p:blipFill rotWithShape="1">
          <a:blip r:embed="rId5">
            <a:alphaModFix/>
          </a:blip>
          <a:srcRect b="0" l="0" r="0" t="0"/>
          <a:stretch/>
        </p:blipFill>
        <p:spPr>
          <a:xfrm>
            <a:off x="419819" y="975604"/>
            <a:ext cx="1524000" cy="1190625"/>
          </a:xfrm>
          <a:prstGeom prst="rect">
            <a:avLst/>
          </a:prstGeom>
          <a:noFill/>
          <a:ln>
            <a:noFill/>
          </a:ln>
        </p:spPr>
      </p:pic>
      <p:pic>
        <p:nvPicPr>
          <p:cNvPr id="658" name="Google Shape;658;p62"/>
          <p:cNvPicPr preferRelativeResize="0"/>
          <p:nvPr/>
        </p:nvPicPr>
        <p:blipFill rotWithShape="1">
          <a:blip r:embed="rId6">
            <a:alphaModFix/>
          </a:blip>
          <a:srcRect b="0" l="0" r="0" t="0"/>
          <a:stretch/>
        </p:blipFill>
        <p:spPr>
          <a:xfrm>
            <a:off x="294556" y="4300495"/>
            <a:ext cx="1610444" cy="1187450"/>
          </a:xfrm>
          <a:prstGeom prst="rect">
            <a:avLst/>
          </a:prstGeom>
          <a:noFill/>
          <a:ln>
            <a:noFill/>
          </a:ln>
        </p:spPr>
      </p:pic>
      <p:pic>
        <p:nvPicPr>
          <p:cNvPr id="659" name="Google Shape;659;p62"/>
          <p:cNvPicPr preferRelativeResize="0"/>
          <p:nvPr/>
        </p:nvPicPr>
        <p:blipFill rotWithShape="1">
          <a:blip r:embed="rId7">
            <a:alphaModFix/>
          </a:blip>
          <a:srcRect b="0" l="0" r="0" t="0"/>
          <a:stretch/>
        </p:blipFill>
        <p:spPr>
          <a:xfrm>
            <a:off x="357188" y="3278230"/>
            <a:ext cx="1524000" cy="1100095"/>
          </a:xfrm>
          <a:prstGeom prst="rect">
            <a:avLst/>
          </a:prstGeom>
          <a:noFill/>
          <a:ln>
            <a:noFill/>
          </a:ln>
        </p:spPr>
      </p:pic>
      <p:sp>
        <p:nvSpPr>
          <p:cNvPr id="660" name="Google Shape;660;p62"/>
          <p:cNvSpPr txBox="1"/>
          <p:nvPr/>
        </p:nvSpPr>
        <p:spPr>
          <a:xfrm>
            <a:off x="1259632" y="3009"/>
            <a:ext cx="8229600" cy="114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Calibri"/>
              <a:buNone/>
            </a:pPr>
            <a:r>
              <a:rPr b="1" i="0" lang="en-GB" sz="3600" u="none" cap="none" strike="noStrike">
                <a:solidFill>
                  <a:srgbClr val="000000"/>
                </a:solidFill>
                <a:latin typeface="Calibri"/>
                <a:ea typeface="Calibri"/>
                <a:cs typeface="Calibri"/>
                <a:sym typeface="Calibri"/>
              </a:rPr>
              <a:t>Touch Europe Referee Levels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sp>
        <p:nvSpPr>
          <p:cNvPr id="665" name="Google Shape;665;p63"/>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4400"/>
              <a:buNone/>
            </a:pPr>
            <a:r>
              <a:rPr b="1" lang="en-GB" sz="4000"/>
              <a:t>Touch Europe Referee Career Path</a:t>
            </a:r>
            <a:endParaRPr sz="4000"/>
          </a:p>
        </p:txBody>
      </p:sp>
      <p:sp>
        <p:nvSpPr>
          <p:cNvPr id="666" name="Google Shape;666;p63"/>
          <p:cNvSpPr/>
          <p:nvPr/>
        </p:nvSpPr>
        <p:spPr>
          <a:xfrm>
            <a:off x="645459" y="5272265"/>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L1</a:t>
            </a:r>
            <a:endParaRPr b="0" i="0" sz="1400" u="none" cap="none" strike="noStrike">
              <a:solidFill>
                <a:srgbClr val="000000"/>
              </a:solidFill>
              <a:latin typeface="Arial"/>
              <a:ea typeface="Arial"/>
              <a:cs typeface="Arial"/>
              <a:sym typeface="Arial"/>
            </a:endParaRPr>
          </a:p>
        </p:txBody>
      </p:sp>
      <p:sp>
        <p:nvSpPr>
          <p:cNvPr id="667" name="Google Shape;667;p63"/>
          <p:cNvSpPr/>
          <p:nvPr/>
        </p:nvSpPr>
        <p:spPr>
          <a:xfrm>
            <a:off x="645459" y="4389241"/>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L2</a:t>
            </a:r>
            <a:endParaRPr b="0" i="0" sz="1400" u="none" cap="none" strike="noStrike">
              <a:solidFill>
                <a:srgbClr val="000000"/>
              </a:solidFill>
              <a:latin typeface="Arial"/>
              <a:ea typeface="Arial"/>
              <a:cs typeface="Arial"/>
              <a:sym typeface="Arial"/>
            </a:endParaRPr>
          </a:p>
        </p:txBody>
      </p:sp>
      <p:sp>
        <p:nvSpPr>
          <p:cNvPr id="668" name="Google Shape;668;p63"/>
          <p:cNvSpPr/>
          <p:nvPr/>
        </p:nvSpPr>
        <p:spPr>
          <a:xfrm>
            <a:off x="645459" y="3506217"/>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Referee L3</a:t>
            </a:r>
            <a:endParaRPr b="0" i="0" sz="1400" u="none" cap="none" strike="noStrike">
              <a:solidFill>
                <a:srgbClr val="000000"/>
              </a:solidFill>
              <a:latin typeface="Arial"/>
              <a:ea typeface="Arial"/>
              <a:cs typeface="Arial"/>
              <a:sym typeface="Arial"/>
            </a:endParaRPr>
          </a:p>
        </p:txBody>
      </p:sp>
      <p:sp>
        <p:nvSpPr>
          <p:cNvPr id="669" name="Google Shape;669;p63"/>
          <p:cNvSpPr/>
          <p:nvPr/>
        </p:nvSpPr>
        <p:spPr>
          <a:xfrm>
            <a:off x="645459" y="2623193"/>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L4</a:t>
            </a:r>
            <a:endParaRPr b="0" i="0" sz="1400" u="none" cap="none" strike="noStrike">
              <a:solidFill>
                <a:srgbClr val="000000"/>
              </a:solidFill>
              <a:latin typeface="Arial"/>
              <a:ea typeface="Arial"/>
              <a:cs typeface="Arial"/>
              <a:sym typeface="Arial"/>
            </a:endParaRPr>
          </a:p>
        </p:txBody>
      </p:sp>
      <p:sp>
        <p:nvSpPr>
          <p:cNvPr id="670" name="Google Shape;670;p63"/>
          <p:cNvSpPr/>
          <p:nvPr/>
        </p:nvSpPr>
        <p:spPr>
          <a:xfrm>
            <a:off x="645458" y="1740169"/>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Referee L5</a:t>
            </a:r>
            <a:endParaRPr b="0" i="0" sz="1400" u="none" cap="none" strike="noStrike">
              <a:solidFill>
                <a:srgbClr val="000000"/>
              </a:solidFill>
              <a:latin typeface="Arial"/>
              <a:ea typeface="Arial"/>
              <a:cs typeface="Arial"/>
              <a:sym typeface="Arial"/>
            </a:endParaRPr>
          </a:p>
        </p:txBody>
      </p:sp>
      <p:cxnSp>
        <p:nvCxnSpPr>
          <p:cNvPr id="671" name="Google Shape;671;p63"/>
          <p:cNvCxnSpPr>
            <a:stCxn id="666" idx="0"/>
            <a:endCxn id="667" idx="2"/>
          </p:cNvCxnSpPr>
          <p:nvPr/>
        </p:nvCxnSpPr>
        <p:spPr>
          <a:xfrm rot="10800000">
            <a:off x="1411942" y="4994465"/>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2" name="Google Shape;672;p63"/>
          <p:cNvCxnSpPr>
            <a:stCxn id="667" idx="0"/>
            <a:endCxn id="668" idx="2"/>
          </p:cNvCxnSpPr>
          <p:nvPr/>
        </p:nvCxnSpPr>
        <p:spPr>
          <a:xfrm rot="10800000">
            <a:off x="1411942" y="4111441"/>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3" name="Google Shape;673;p63"/>
          <p:cNvCxnSpPr>
            <a:stCxn id="668" idx="0"/>
            <a:endCxn id="669" idx="2"/>
          </p:cNvCxnSpPr>
          <p:nvPr/>
        </p:nvCxnSpPr>
        <p:spPr>
          <a:xfrm rot="10800000">
            <a:off x="1411942" y="3228417"/>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74" name="Google Shape;674;p63"/>
          <p:cNvCxnSpPr>
            <a:stCxn id="669" idx="0"/>
            <a:endCxn id="670" idx="2"/>
          </p:cNvCxnSpPr>
          <p:nvPr/>
        </p:nvCxnSpPr>
        <p:spPr>
          <a:xfrm rot="10800000">
            <a:off x="1411942" y="2345393"/>
            <a:ext cx="0" cy="277800"/>
          </a:xfrm>
          <a:prstGeom prst="straightConnector1">
            <a:avLst/>
          </a:prstGeom>
          <a:noFill/>
          <a:ln cap="flat" cmpd="sng" w="9525">
            <a:solidFill>
              <a:srgbClr val="4A7DBA"/>
            </a:solidFill>
            <a:prstDash val="solid"/>
            <a:round/>
            <a:headEnd len="sm" w="sm" type="none"/>
            <a:tailEnd len="med" w="med" type="triangle"/>
          </a:ln>
        </p:spPr>
      </p:cxnSp>
      <p:sp>
        <p:nvSpPr>
          <p:cNvPr id="675" name="Google Shape;675;p63"/>
          <p:cNvSpPr/>
          <p:nvPr/>
        </p:nvSpPr>
        <p:spPr>
          <a:xfrm>
            <a:off x="2944906"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L1</a:t>
            </a:r>
            <a:endParaRPr b="0" i="0" sz="1400" u="none" cap="none" strike="noStrike">
              <a:solidFill>
                <a:srgbClr val="000000"/>
              </a:solidFill>
              <a:latin typeface="Arial"/>
              <a:ea typeface="Arial"/>
              <a:cs typeface="Arial"/>
              <a:sym typeface="Arial"/>
            </a:endParaRPr>
          </a:p>
        </p:txBody>
      </p:sp>
      <p:sp>
        <p:nvSpPr>
          <p:cNvPr id="676" name="Google Shape;676;p63"/>
          <p:cNvSpPr/>
          <p:nvPr/>
        </p:nvSpPr>
        <p:spPr>
          <a:xfrm>
            <a:off x="2944906"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L2</a:t>
            </a:r>
            <a:endParaRPr b="0" i="0" sz="1400" u="none" cap="none" strike="noStrike">
              <a:solidFill>
                <a:srgbClr val="000000"/>
              </a:solidFill>
              <a:latin typeface="Arial"/>
              <a:ea typeface="Arial"/>
              <a:cs typeface="Arial"/>
              <a:sym typeface="Arial"/>
            </a:endParaRPr>
          </a:p>
        </p:txBody>
      </p:sp>
      <p:sp>
        <p:nvSpPr>
          <p:cNvPr id="677" name="Google Shape;677;p63"/>
          <p:cNvSpPr/>
          <p:nvPr/>
        </p:nvSpPr>
        <p:spPr>
          <a:xfrm>
            <a:off x="2944906"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Coach L3</a:t>
            </a:r>
            <a:endParaRPr b="0" i="0" sz="1400" u="none" cap="none" strike="noStrike">
              <a:solidFill>
                <a:srgbClr val="000000"/>
              </a:solidFill>
              <a:latin typeface="Arial"/>
              <a:ea typeface="Arial"/>
              <a:cs typeface="Arial"/>
              <a:sym typeface="Arial"/>
            </a:endParaRPr>
          </a:p>
        </p:txBody>
      </p:sp>
      <p:sp>
        <p:nvSpPr>
          <p:cNvPr id="678" name="Google Shape;678;p63"/>
          <p:cNvSpPr/>
          <p:nvPr/>
        </p:nvSpPr>
        <p:spPr>
          <a:xfrm>
            <a:off x="2944906" y="2623192"/>
            <a:ext cx="1532965" cy="605117"/>
          </a:xfrm>
          <a:prstGeom prst="roundRect">
            <a:avLst>
              <a:gd fmla="val 16667" name="adj"/>
            </a:avLst>
          </a:prstGeom>
          <a:solidFill>
            <a:srgbClr val="FF0000"/>
          </a:solid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L4</a:t>
            </a:r>
            <a:endParaRPr b="0" i="0" sz="1400" u="none" cap="none" strike="noStrike">
              <a:solidFill>
                <a:srgbClr val="000000"/>
              </a:solidFill>
              <a:latin typeface="Arial"/>
              <a:ea typeface="Arial"/>
              <a:cs typeface="Arial"/>
              <a:sym typeface="Arial"/>
            </a:endParaRPr>
          </a:p>
        </p:txBody>
      </p:sp>
      <p:sp>
        <p:nvSpPr>
          <p:cNvPr id="679" name="Google Shape;679;p63"/>
          <p:cNvSpPr/>
          <p:nvPr/>
        </p:nvSpPr>
        <p:spPr>
          <a:xfrm>
            <a:off x="2944905" y="1740168"/>
            <a:ext cx="1532965" cy="605117"/>
          </a:xfrm>
          <a:prstGeom prst="roundRect">
            <a:avLst>
              <a:gd fmla="val 16667" name="adj"/>
            </a:avLst>
          </a:prstGeom>
          <a:solidFill>
            <a:schemeClr val="dk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Coach L5</a:t>
            </a:r>
            <a:endParaRPr b="0" i="0" sz="1400" u="none" cap="none" strike="noStrike">
              <a:solidFill>
                <a:srgbClr val="000000"/>
              </a:solidFill>
              <a:latin typeface="Arial"/>
              <a:ea typeface="Arial"/>
              <a:cs typeface="Arial"/>
              <a:sym typeface="Arial"/>
            </a:endParaRPr>
          </a:p>
        </p:txBody>
      </p:sp>
      <p:cxnSp>
        <p:nvCxnSpPr>
          <p:cNvPr id="680" name="Google Shape;680;p63"/>
          <p:cNvCxnSpPr>
            <a:stCxn id="675" idx="0"/>
            <a:endCxn id="676" idx="2"/>
          </p:cNvCxnSpPr>
          <p:nvPr/>
        </p:nvCxnSpPr>
        <p:spPr>
          <a:xfrm rot="10800000">
            <a:off x="3711389"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1" name="Google Shape;681;p63"/>
          <p:cNvCxnSpPr>
            <a:stCxn id="676" idx="0"/>
            <a:endCxn id="677" idx="2"/>
          </p:cNvCxnSpPr>
          <p:nvPr/>
        </p:nvCxnSpPr>
        <p:spPr>
          <a:xfrm rot="10800000">
            <a:off x="3711389" y="4111440"/>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2" name="Google Shape;682;p63"/>
          <p:cNvCxnSpPr>
            <a:stCxn id="677" idx="0"/>
            <a:endCxn id="678" idx="2"/>
          </p:cNvCxnSpPr>
          <p:nvPr/>
        </p:nvCxnSpPr>
        <p:spPr>
          <a:xfrm rot="10800000">
            <a:off x="3711389" y="3228416"/>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3" name="Google Shape;683;p63"/>
          <p:cNvCxnSpPr>
            <a:stCxn id="678" idx="0"/>
            <a:endCxn id="679" idx="2"/>
          </p:cNvCxnSpPr>
          <p:nvPr/>
        </p:nvCxnSpPr>
        <p:spPr>
          <a:xfrm rot="10800000">
            <a:off x="3711389" y="2345392"/>
            <a:ext cx="0" cy="277800"/>
          </a:xfrm>
          <a:prstGeom prst="straightConnector1">
            <a:avLst/>
          </a:prstGeom>
          <a:noFill/>
          <a:ln cap="flat" cmpd="sng" w="9525">
            <a:solidFill>
              <a:srgbClr val="4A7DBA"/>
            </a:solidFill>
            <a:prstDash val="solid"/>
            <a:round/>
            <a:headEnd len="sm" w="sm" type="none"/>
            <a:tailEnd len="med" w="med" type="triangle"/>
          </a:ln>
        </p:spPr>
      </p:cxnSp>
      <p:sp>
        <p:nvSpPr>
          <p:cNvPr id="684" name="Google Shape;684;p63"/>
          <p:cNvSpPr/>
          <p:nvPr/>
        </p:nvSpPr>
        <p:spPr>
          <a:xfrm>
            <a:off x="5141259" y="5272264"/>
            <a:ext cx="1532965" cy="605117"/>
          </a:xfrm>
          <a:prstGeom prst="roundRect">
            <a:avLst>
              <a:gd fmla="val 16667" name="adj"/>
            </a:avLst>
          </a:prstGeom>
          <a:solidFill>
            <a:schemeClr val="accent1"/>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Presenter L1</a:t>
            </a:r>
            <a:endParaRPr b="0" i="0" sz="1400" u="none" cap="none" strike="noStrike">
              <a:solidFill>
                <a:srgbClr val="000000"/>
              </a:solidFill>
              <a:latin typeface="Arial"/>
              <a:ea typeface="Arial"/>
              <a:cs typeface="Arial"/>
              <a:sym typeface="Arial"/>
            </a:endParaRPr>
          </a:p>
        </p:txBody>
      </p:sp>
      <p:sp>
        <p:nvSpPr>
          <p:cNvPr id="685" name="Google Shape;685;p63"/>
          <p:cNvSpPr/>
          <p:nvPr/>
        </p:nvSpPr>
        <p:spPr>
          <a:xfrm>
            <a:off x="5141259" y="4389240"/>
            <a:ext cx="1532965" cy="605117"/>
          </a:xfrm>
          <a:prstGeom prst="roundRect">
            <a:avLst>
              <a:gd fmla="val 16667" name="adj"/>
            </a:avLst>
          </a:prstGeom>
          <a:solidFill>
            <a:schemeClr val="accent3"/>
          </a:solidFill>
          <a:ln cap="flat" cmpd="sng" w="25400">
            <a:solidFill>
              <a:srgbClr val="71884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lt1"/>
                </a:solidFill>
                <a:latin typeface="Arial"/>
                <a:ea typeface="Arial"/>
                <a:cs typeface="Arial"/>
                <a:sym typeface="Arial"/>
              </a:rPr>
              <a:t>Presenter L1</a:t>
            </a:r>
            <a:endParaRPr b="0" i="0" sz="1400" u="none" cap="none" strike="noStrike">
              <a:solidFill>
                <a:srgbClr val="000000"/>
              </a:solidFill>
              <a:latin typeface="Arial"/>
              <a:ea typeface="Arial"/>
              <a:cs typeface="Arial"/>
              <a:sym typeface="Arial"/>
            </a:endParaRPr>
          </a:p>
        </p:txBody>
      </p:sp>
      <p:sp>
        <p:nvSpPr>
          <p:cNvPr id="686" name="Google Shape;686;p63"/>
          <p:cNvSpPr/>
          <p:nvPr/>
        </p:nvSpPr>
        <p:spPr>
          <a:xfrm>
            <a:off x="5141259" y="3506216"/>
            <a:ext cx="1532965" cy="605117"/>
          </a:xfrm>
          <a:prstGeom prst="roundRect">
            <a:avLst>
              <a:gd fmla="val 16667" name="adj"/>
            </a:avLst>
          </a:prstGeom>
          <a:solidFill>
            <a:srgbClr val="FFFF00"/>
          </a:solidFill>
          <a:ln cap="flat" cmpd="sng" w="25400">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Presenter L3</a:t>
            </a:r>
            <a:endParaRPr b="0" i="0" sz="1400" u="none" cap="none" strike="noStrike">
              <a:solidFill>
                <a:srgbClr val="000000"/>
              </a:solidFill>
              <a:latin typeface="Arial"/>
              <a:ea typeface="Arial"/>
              <a:cs typeface="Arial"/>
              <a:sym typeface="Arial"/>
            </a:endParaRPr>
          </a:p>
        </p:txBody>
      </p:sp>
      <p:cxnSp>
        <p:nvCxnSpPr>
          <p:cNvPr id="687" name="Google Shape;687;p63"/>
          <p:cNvCxnSpPr>
            <a:stCxn id="684" idx="0"/>
            <a:endCxn id="685" idx="2"/>
          </p:cNvCxnSpPr>
          <p:nvPr/>
        </p:nvCxnSpPr>
        <p:spPr>
          <a:xfrm rot="10800000">
            <a:off x="5907742" y="4994464"/>
            <a:ext cx="0" cy="277800"/>
          </a:xfrm>
          <a:prstGeom prst="straightConnector1">
            <a:avLst/>
          </a:prstGeom>
          <a:noFill/>
          <a:ln cap="flat" cmpd="sng" w="9525">
            <a:solidFill>
              <a:srgbClr val="4A7DBA"/>
            </a:solidFill>
            <a:prstDash val="solid"/>
            <a:round/>
            <a:headEnd len="sm" w="sm" type="none"/>
            <a:tailEnd len="med" w="med" type="triangle"/>
          </a:ln>
        </p:spPr>
      </p:cxnSp>
      <p:cxnSp>
        <p:nvCxnSpPr>
          <p:cNvPr id="688" name="Google Shape;688;p63"/>
          <p:cNvCxnSpPr>
            <a:stCxn id="685" idx="0"/>
            <a:endCxn id="686" idx="2"/>
          </p:cNvCxnSpPr>
          <p:nvPr/>
        </p:nvCxnSpPr>
        <p:spPr>
          <a:xfrm rot="10800000">
            <a:off x="5907742" y="4111440"/>
            <a:ext cx="0" cy="277800"/>
          </a:xfrm>
          <a:prstGeom prst="straightConnector1">
            <a:avLst/>
          </a:prstGeom>
          <a:noFill/>
          <a:ln cap="flat" cmpd="sng" w="9525">
            <a:solidFill>
              <a:srgbClr val="4A7DBA"/>
            </a:solidFill>
            <a:prstDash val="solid"/>
            <a:round/>
            <a:headEnd len="sm" w="sm" type="none"/>
            <a:tailEnd len="med" w="med" type="triangle"/>
          </a:ln>
        </p:spPr>
      </p:cxnSp>
      <p:sp>
        <p:nvSpPr>
          <p:cNvPr id="689" name="Google Shape;689;p63"/>
          <p:cNvSpPr/>
          <p:nvPr/>
        </p:nvSpPr>
        <p:spPr>
          <a:xfrm>
            <a:off x="5141258" y="2596804"/>
            <a:ext cx="1532965" cy="605117"/>
          </a:xfrm>
          <a:prstGeom prst="roundRect">
            <a:avLst>
              <a:gd fmla="val 16667" name="adj"/>
            </a:avLst>
          </a:prstGeom>
          <a:gradFill>
            <a:gsLst>
              <a:gs pos="0">
                <a:srgbClr val="FF932B"/>
              </a:gs>
              <a:gs pos="100000">
                <a:srgbClr val="FFB673"/>
              </a:gs>
            </a:gsLst>
            <a:lin ang="16200000" scaled="0"/>
          </a:gradFill>
          <a:ln>
            <a:noFill/>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Presenter Recapt</a:t>
            </a:r>
            <a:endParaRPr b="0" i="0" sz="1400" u="none" cap="none" strike="noStrike">
              <a:solidFill>
                <a:schemeClr val="dk1"/>
              </a:solidFill>
              <a:latin typeface="Arial"/>
              <a:ea typeface="Arial"/>
              <a:cs typeface="Arial"/>
              <a:sym typeface="Arial"/>
            </a:endParaRPr>
          </a:p>
        </p:txBody>
      </p:sp>
      <p:sp>
        <p:nvSpPr>
          <p:cNvPr id="690" name="Google Shape;690;p63"/>
          <p:cNvSpPr/>
          <p:nvPr/>
        </p:nvSpPr>
        <p:spPr>
          <a:xfrm>
            <a:off x="7287880" y="4389240"/>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NDR</a:t>
            </a:r>
            <a:endParaRPr b="0" i="0" sz="1400" u="none" cap="none" strike="noStrike">
              <a:solidFill>
                <a:srgbClr val="000000"/>
              </a:solidFill>
              <a:latin typeface="Arial"/>
              <a:ea typeface="Arial"/>
              <a:cs typeface="Arial"/>
              <a:sym typeface="Arial"/>
            </a:endParaRPr>
          </a:p>
        </p:txBody>
      </p:sp>
      <p:sp>
        <p:nvSpPr>
          <p:cNvPr id="691" name="Google Shape;691;p63"/>
          <p:cNvSpPr/>
          <p:nvPr/>
        </p:nvSpPr>
        <p:spPr>
          <a:xfrm>
            <a:off x="7287881" y="1304079"/>
            <a:ext cx="1532965" cy="605117"/>
          </a:xfrm>
          <a:prstGeom prst="roundRect">
            <a:avLst>
              <a:gd fmla="val 16667" name="adj"/>
            </a:avLst>
          </a:prstGeom>
          <a:gradFill>
            <a:gsLst>
              <a:gs pos="0">
                <a:srgbClr val="7F5AAB"/>
              </a:gs>
              <a:gs pos="100000">
                <a:srgbClr val="C7AEED"/>
              </a:gs>
            </a:gsLst>
            <a:lin ang="16200000" scaled="0"/>
          </a:gradFill>
          <a:ln>
            <a:noFill/>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EDR</a:t>
            </a:r>
            <a:endParaRPr b="0" i="0" sz="1400" u="none" cap="none" strike="noStrike">
              <a:solidFill>
                <a:srgbClr val="000000"/>
              </a:solidFill>
              <a:latin typeface="Arial"/>
              <a:ea typeface="Arial"/>
              <a:cs typeface="Arial"/>
              <a:sym typeface="Arial"/>
            </a:endParaRPr>
          </a:p>
        </p:txBody>
      </p:sp>
      <p:sp>
        <p:nvSpPr>
          <p:cNvPr id="692" name="Google Shape;692;p63"/>
          <p:cNvSpPr txBox="1"/>
          <p:nvPr/>
        </p:nvSpPr>
        <p:spPr>
          <a:xfrm>
            <a:off x="645458"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Referee</a:t>
            </a:r>
            <a:endParaRPr b="0" i="0" sz="1400" u="none" cap="none" strike="noStrike">
              <a:solidFill>
                <a:srgbClr val="000000"/>
              </a:solidFill>
              <a:latin typeface="Arial"/>
              <a:ea typeface="Arial"/>
              <a:cs typeface="Arial"/>
              <a:sym typeface="Arial"/>
            </a:endParaRPr>
          </a:p>
        </p:txBody>
      </p:sp>
      <p:sp>
        <p:nvSpPr>
          <p:cNvPr id="693" name="Google Shape;693;p63"/>
          <p:cNvSpPr txBox="1"/>
          <p:nvPr/>
        </p:nvSpPr>
        <p:spPr>
          <a:xfrm>
            <a:off x="2944905"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Coach</a:t>
            </a:r>
            <a:endParaRPr b="0" i="0" sz="1400" u="none" cap="none" strike="noStrike">
              <a:solidFill>
                <a:srgbClr val="000000"/>
              </a:solidFill>
              <a:latin typeface="Arial"/>
              <a:ea typeface="Arial"/>
              <a:cs typeface="Arial"/>
              <a:sym typeface="Arial"/>
            </a:endParaRPr>
          </a:p>
        </p:txBody>
      </p:sp>
      <p:sp>
        <p:nvSpPr>
          <p:cNvPr id="694" name="Google Shape;694;p63"/>
          <p:cNvSpPr txBox="1"/>
          <p:nvPr/>
        </p:nvSpPr>
        <p:spPr>
          <a:xfrm>
            <a:off x="5141257" y="6176521"/>
            <a:ext cx="1532965" cy="307777"/>
          </a:xfrm>
          <a:prstGeom prst="rect">
            <a:avLst/>
          </a:prstGeom>
          <a:solidFill>
            <a:schemeClr val="lt1"/>
          </a:solidFill>
          <a:ln cap="flat" cmpd="sng" w="25400">
            <a:solidFill>
              <a:schemeClr val="accent5"/>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chemeClr val="dk1"/>
                </a:solidFill>
                <a:latin typeface="Arial"/>
                <a:ea typeface="Arial"/>
                <a:cs typeface="Arial"/>
                <a:sym typeface="Arial"/>
              </a:rPr>
              <a:t>Presenter</a:t>
            </a:r>
            <a:endParaRPr b="0" i="0" sz="1400" u="none" cap="none" strike="noStrike">
              <a:solidFill>
                <a:schemeClr val="dk1"/>
              </a:solidFill>
              <a:latin typeface="Arial"/>
              <a:ea typeface="Arial"/>
              <a:cs typeface="Arial"/>
              <a:sym typeface="Arial"/>
            </a:endParaRPr>
          </a:p>
        </p:txBody>
      </p:sp>
      <p:cxnSp>
        <p:nvCxnSpPr>
          <p:cNvPr id="695" name="Google Shape;695;p63"/>
          <p:cNvCxnSpPr/>
          <p:nvPr/>
        </p:nvCxnSpPr>
        <p:spPr>
          <a:xfrm>
            <a:off x="2570673" y="1587265"/>
            <a:ext cx="0" cy="4966041"/>
          </a:xfrm>
          <a:prstGeom prst="straightConnector1">
            <a:avLst/>
          </a:prstGeom>
          <a:noFill/>
          <a:ln cap="flat" cmpd="sng" w="9525">
            <a:solidFill>
              <a:srgbClr val="4A7DBA"/>
            </a:solidFill>
            <a:prstDash val="dash"/>
            <a:round/>
            <a:headEnd len="sm" w="sm" type="none"/>
            <a:tailEnd len="sm" w="sm" type="none"/>
          </a:ln>
        </p:spPr>
      </p:cxnSp>
      <p:cxnSp>
        <p:nvCxnSpPr>
          <p:cNvPr id="696" name="Google Shape;696;p63"/>
          <p:cNvCxnSpPr/>
          <p:nvPr/>
        </p:nvCxnSpPr>
        <p:spPr>
          <a:xfrm>
            <a:off x="4853797" y="1544210"/>
            <a:ext cx="0" cy="4966041"/>
          </a:xfrm>
          <a:prstGeom prst="straightConnector1">
            <a:avLst/>
          </a:prstGeom>
          <a:noFill/>
          <a:ln cap="flat" cmpd="sng" w="9525">
            <a:solidFill>
              <a:srgbClr val="4A7DBA"/>
            </a:solidFill>
            <a:prstDash val="dash"/>
            <a:round/>
            <a:headEnd len="sm" w="sm" type="none"/>
            <a:tailEnd len="sm" w="sm" type="none"/>
          </a:ln>
        </p:spPr>
      </p:cxnSp>
      <p:cxnSp>
        <p:nvCxnSpPr>
          <p:cNvPr id="697" name="Google Shape;697;p63"/>
          <p:cNvCxnSpPr/>
          <p:nvPr/>
        </p:nvCxnSpPr>
        <p:spPr>
          <a:xfrm>
            <a:off x="6924137" y="1587264"/>
            <a:ext cx="0" cy="4966041"/>
          </a:xfrm>
          <a:prstGeom prst="straightConnector1">
            <a:avLst/>
          </a:prstGeom>
          <a:noFill/>
          <a:ln cap="flat" cmpd="sng" w="9525">
            <a:solidFill>
              <a:srgbClr val="4A7DBA"/>
            </a:solidFill>
            <a:prstDash val="dash"/>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7"/>
          <p:cNvPicPr preferRelativeResize="0"/>
          <p:nvPr/>
        </p:nvPicPr>
        <p:blipFill rotWithShape="1">
          <a:blip r:embed="rId3">
            <a:alphaModFix/>
          </a:blip>
          <a:srcRect b="0" l="0" r="0" t="0"/>
          <a:stretch/>
        </p:blipFill>
        <p:spPr>
          <a:xfrm>
            <a:off x="4322733" y="4798458"/>
            <a:ext cx="2435008" cy="1280343"/>
          </a:xfrm>
          <a:prstGeom prst="rect">
            <a:avLst/>
          </a:prstGeom>
          <a:noFill/>
          <a:ln>
            <a:noFill/>
          </a:ln>
        </p:spPr>
      </p:pic>
      <p:pic>
        <p:nvPicPr>
          <p:cNvPr descr="RÃ©sultat de recherche d'images pour &quot;lunette sport&quot;" id="128" name="Google Shape;128;p7"/>
          <p:cNvPicPr preferRelativeResize="0"/>
          <p:nvPr/>
        </p:nvPicPr>
        <p:blipFill rotWithShape="1">
          <a:blip r:embed="rId4">
            <a:alphaModFix/>
          </a:blip>
          <a:srcRect b="0" l="0" r="0" t="0"/>
          <a:stretch/>
        </p:blipFill>
        <p:spPr>
          <a:xfrm>
            <a:off x="2180955" y="4851818"/>
            <a:ext cx="2317037" cy="1419712"/>
          </a:xfrm>
          <a:prstGeom prst="rect">
            <a:avLst/>
          </a:prstGeom>
          <a:noFill/>
          <a:ln>
            <a:noFill/>
          </a:ln>
        </p:spPr>
      </p:pic>
      <p:sp>
        <p:nvSpPr>
          <p:cNvPr id="129" name="Google Shape;129;p7"/>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Player Attire and Safety</a:t>
            </a:r>
            <a:endParaRPr/>
          </a:p>
        </p:txBody>
      </p:sp>
      <p:sp>
        <p:nvSpPr>
          <p:cNvPr id="130" name="Google Shape;130;p7"/>
          <p:cNvSpPr/>
          <p:nvPr/>
        </p:nvSpPr>
        <p:spPr>
          <a:xfrm>
            <a:off x="827584" y="1387245"/>
            <a:ext cx="8145253" cy="946677"/>
          </a:xfrm>
          <a:prstGeom prst="rect">
            <a:avLst/>
          </a:prstGeom>
          <a:solidFill>
            <a:srgbClr val="17365D">
              <a:alpha val="52941"/>
            </a:srgbClr>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Which of the following items are allowed?</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When should these items be controlled?</a:t>
            </a:r>
            <a:endParaRPr b="0" i="0" sz="1400" u="none" cap="none" strike="noStrike">
              <a:solidFill>
                <a:srgbClr val="000000"/>
              </a:solidFill>
              <a:latin typeface="Arial"/>
              <a:ea typeface="Arial"/>
              <a:cs typeface="Arial"/>
              <a:sym typeface="Arial"/>
            </a:endParaRPr>
          </a:p>
        </p:txBody>
      </p:sp>
      <p:pic>
        <p:nvPicPr>
          <p:cNvPr id="131" name="Google Shape;131;p7"/>
          <p:cNvPicPr preferRelativeResize="0"/>
          <p:nvPr/>
        </p:nvPicPr>
        <p:blipFill rotWithShape="1">
          <a:blip r:embed="rId5">
            <a:alphaModFix/>
          </a:blip>
          <a:srcRect b="0" l="0" r="0" t="0"/>
          <a:stretch/>
        </p:blipFill>
        <p:spPr>
          <a:xfrm>
            <a:off x="514356" y="2538862"/>
            <a:ext cx="2466975" cy="1847850"/>
          </a:xfrm>
          <a:prstGeom prst="rect">
            <a:avLst/>
          </a:prstGeom>
          <a:noFill/>
          <a:ln>
            <a:noFill/>
          </a:ln>
        </p:spPr>
      </p:pic>
      <p:pic>
        <p:nvPicPr>
          <p:cNvPr id="132" name="Google Shape;132;p7"/>
          <p:cNvPicPr preferRelativeResize="0"/>
          <p:nvPr/>
        </p:nvPicPr>
        <p:blipFill rotWithShape="1">
          <a:blip r:embed="rId6">
            <a:alphaModFix/>
          </a:blip>
          <a:srcRect b="0" l="0" r="0" t="0"/>
          <a:stretch/>
        </p:blipFill>
        <p:spPr>
          <a:xfrm>
            <a:off x="3339473" y="2358224"/>
            <a:ext cx="2362572" cy="2362572"/>
          </a:xfrm>
          <a:prstGeom prst="rect">
            <a:avLst/>
          </a:prstGeom>
          <a:noFill/>
          <a:ln>
            <a:noFill/>
          </a:ln>
        </p:spPr>
      </p:pic>
      <p:pic>
        <p:nvPicPr>
          <p:cNvPr id="133" name="Google Shape;133;p7"/>
          <p:cNvPicPr preferRelativeResize="0"/>
          <p:nvPr/>
        </p:nvPicPr>
        <p:blipFill rotWithShape="1">
          <a:blip r:embed="rId7">
            <a:alphaModFix/>
          </a:blip>
          <a:srcRect b="0" l="0" r="0" t="0"/>
          <a:stretch/>
        </p:blipFill>
        <p:spPr>
          <a:xfrm>
            <a:off x="6261694" y="2449517"/>
            <a:ext cx="2381250" cy="1933575"/>
          </a:xfrm>
          <a:prstGeom prst="rect">
            <a:avLst/>
          </a:prstGeom>
          <a:noFill/>
          <a:ln>
            <a:noFill/>
          </a:ln>
        </p:spPr>
      </p:pic>
      <p:pic>
        <p:nvPicPr>
          <p:cNvPr id="134" name="Google Shape;134;p7"/>
          <p:cNvPicPr preferRelativeResize="0"/>
          <p:nvPr/>
        </p:nvPicPr>
        <p:blipFill rotWithShape="1">
          <a:blip r:embed="rId8">
            <a:alphaModFix/>
          </a:blip>
          <a:srcRect b="0" l="0" r="0" t="0"/>
          <a:stretch/>
        </p:blipFill>
        <p:spPr>
          <a:xfrm>
            <a:off x="240672" y="4746584"/>
            <a:ext cx="1593521" cy="1804984"/>
          </a:xfrm>
          <a:prstGeom prst="rect">
            <a:avLst/>
          </a:prstGeom>
          <a:noFill/>
          <a:ln>
            <a:noFill/>
          </a:ln>
        </p:spPr>
      </p:pic>
      <p:pic>
        <p:nvPicPr>
          <p:cNvPr id="135" name="Google Shape;135;p7"/>
          <p:cNvPicPr preferRelativeResize="0"/>
          <p:nvPr/>
        </p:nvPicPr>
        <p:blipFill rotWithShape="1">
          <a:blip r:embed="rId9">
            <a:alphaModFix/>
          </a:blip>
          <a:srcRect b="0" l="0" r="0" t="0"/>
          <a:stretch/>
        </p:blipFill>
        <p:spPr>
          <a:xfrm>
            <a:off x="2714411" y="5753619"/>
            <a:ext cx="741325" cy="721816"/>
          </a:xfrm>
          <a:prstGeom prst="rect">
            <a:avLst/>
          </a:prstGeom>
          <a:noFill/>
          <a:ln>
            <a:noFill/>
          </a:ln>
        </p:spPr>
      </p:pic>
      <p:pic>
        <p:nvPicPr>
          <p:cNvPr id="136" name="Google Shape;136;p7"/>
          <p:cNvPicPr preferRelativeResize="0"/>
          <p:nvPr/>
        </p:nvPicPr>
        <p:blipFill rotWithShape="1">
          <a:blip r:embed="rId10">
            <a:alphaModFix/>
          </a:blip>
          <a:srcRect b="0" l="0" r="0" t="0"/>
          <a:stretch/>
        </p:blipFill>
        <p:spPr>
          <a:xfrm>
            <a:off x="176365" y="3514177"/>
            <a:ext cx="785282" cy="868915"/>
          </a:xfrm>
          <a:prstGeom prst="rect">
            <a:avLst/>
          </a:prstGeom>
          <a:noFill/>
          <a:ln>
            <a:noFill/>
          </a:ln>
        </p:spPr>
      </p:pic>
      <p:pic>
        <p:nvPicPr>
          <p:cNvPr id="137" name="Google Shape;137;p7"/>
          <p:cNvPicPr preferRelativeResize="0"/>
          <p:nvPr/>
        </p:nvPicPr>
        <p:blipFill rotWithShape="1">
          <a:blip r:embed="rId10">
            <a:alphaModFix/>
          </a:blip>
          <a:srcRect b="0" l="0" r="0" t="0"/>
          <a:stretch/>
        </p:blipFill>
        <p:spPr>
          <a:xfrm>
            <a:off x="2946832" y="3778998"/>
            <a:ext cx="785282" cy="868915"/>
          </a:xfrm>
          <a:prstGeom prst="rect">
            <a:avLst/>
          </a:prstGeom>
          <a:noFill/>
          <a:ln>
            <a:noFill/>
          </a:ln>
        </p:spPr>
      </p:pic>
      <p:pic>
        <p:nvPicPr>
          <p:cNvPr id="138" name="Google Shape;138;p7"/>
          <p:cNvPicPr preferRelativeResize="0"/>
          <p:nvPr/>
        </p:nvPicPr>
        <p:blipFill rotWithShape="1">
          <a:blip r:embed="rId10">
            <a:alphaModFix/>
          </a:blip>
          <a:srcRect b="0" l="0" r="0" t="0"/>
          <a:stretch/>
        </p:blipFill>
        <p:spPr>
          <a:xfrm>
            <a:off x="7150629" y="3844439"/>
            <a:ext cx="785282" cy="868915"/>
          </a:xfrm>
          <a:prstGeom prst="rect">
            <a:avLst/>
          </a:prstGeom>
          <a:noFill/>
          <a:ln>
            <a:noFill/>
          </a:ln>
        </p:spPr>
      </p:pic>
      <p:pic>
        <p:nvPicPr>
          <p:cNvPr id="139" name="Google Shape;139;p7"/>
          <p:cNvPicPr preferRelativeResize="0"/>
          <p:nvPr/>
        </p:nvPicPr>
        <p:blipFill rotWithShape="1">
          <a:blip r:embed="rId10">
            <a:alphaModFix/>
          </a:blip>
          <a:srcRect b="0" l="0" r="0" t="0"/>
          <a:stretch/>
        </p:blipFill>
        <p:spPr>
          <a:xfrm>
            <a:off x="-41254" y="5319161"/>
            <a:ext cx="785282" cy="868915"/>
          </a:xfrm>
          <a:prstGeom prst="rect">
            <a:avLst/>
          </a:prstGeom>
          <a:noFill/>
          <a:ln>
            <a:noFill/>
          </a:ln>
        </p:spPr>
      </p:pic>
      <p:pic>
        <p:nvPicPr>
          <p:cNvPr id="140" name="Google Shape;140;p7"/>
          <p:cNvPicPr preferRelativeResize="0"/>
          <p:nvPr/>
        </p:nvPicPr>
        <p:blipFill rotWithShape="1">
          <a:blip r:embed="rId9">
            <a:alphaModFix/>
          </a:blip>
          <a:srcRect b="0" l="0" r="0" t="0"/>
          <a:stretch/>
        </p:blipFill>
        <p:spPr>
          <a:xfrm>
            <a:off x="5144230" y="5470755"/>
            <a:ext cx="741325" cy="72181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8"/>
          <p:cNvPicPr preferRelativeResize="0"/>
          <p:nvPr/>
        </p:nvPicPr>
        <p:blipFill rotWithShape="1">
          <a:blip r:embed="rId3">
            <a:alphaModFix/>
          </a:blip>
          <a:srcRect b="0" l="0" r="0" t="0"/>
          <a:stretch/>
        </p:blipFill>
        <p:spPr>
          <a:xfrm>
            <a:off x="1238250" y="620688"/>
            <a:ext cx="6142062" cy="6142062"/>
          </a:xfrm>
          <a:prstGeom prst="rect">
            <a:avLst/>
          </a:prstGeom>
          <a:noFill/>
          <a:ln>
            <a:noFill/>
          </a:ln>
        </p:spPr>
      </p:pic>
      <p:sp>
        <p:nvSpPr>
          <p:cNvPr id="146" name="Google Shape;146;p8"/>
          <p:cNvSpPr txBox="1"/>
          <p:nvPr>
            <p:ph type="title"/>
          </p:nvPr>
        </p:nvSpPr>
        <p:spPr>
          <a:xfrm>
            <a:off x="917746" y="274638"/>
            <a:ext cx="6534573" cy="109537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4400"/>
              <a:buFont typeface="Arial"/>
              <a:buNone/>
            </a:pPr>
            <a:r>
              <a:rPr b="0" i="0" lang="en-GB" sz="4400" u="none" cap="none" strike="noStrike">
                <a:solidFill>
                  <a:schemeClr val="dk1"/>
                </a:solidFill>
                <a:latin typeface="Arial"/>
                <a:ea typeface="Arial"/>
                <a:cs typeface="Arial"/>
                <a:sym typeface="Arial"/>
              </a:rPr>
              <a:t>The Ball</a:t>
            </a:r>
            <a:endParaRPr/>
          </a:p>
        </p:txBody>
      </p:sp>
      <p:sp>
        <p:nvSpPr>
          <p:cNvPr id="147" name="Google Shape;147;p8"/>
          <p:cNvSpPr/>
          <p:nvPr/>
        </p:nvSpPr>
        <p:spPr>
          <a:xfrm>
            <a:off x="787243" y="3302750"/>
            <a:ext cx="8145253" cy="1296144"/>
          </a:xfrm>
          <a:prstGeom prst="rect">
            <a:avLst/>
          </a:prstGeom>
          <a:solidFill>
            <a:schemeClr val="dk2"/>
          </a:solidFill>
          <a:ln>
            <a:noFill/>
          </a:ln>
        </p:spPr>
        <p:txBody>
          <a:bodyPr anchorCtr="0" anchor="ctr" bIns="45700" lIns="91425" spcFirstLastPara="1" rIns="91425" wrap="square" tIns="45700">
            <a:noAutofit/>
          </a:bodyPr>
          <a:lstStyle/>
          <a:p>
            <a:pPr indent="-342900" lvl="1" marL="800100" marR="0" rtl="0" algn="l">
              <a:lnSpc>
                <a:spcPct val="100000"/>
              </a:lnSpc>
              <a:spcBef>
                <a:spcPts val="0"/>
              </a:spcBef>
              <a:spcAft>
                <a:spcPts val="0"/>
              </a:spcAft>
              <a:buClr>
                <a:schemeClr val="lt1"/>
              </a:buClr>
              <a:buSzPts val="2160"/>
              <a:buFont typeface="Arial"/>
              <a:buChar char="•"/>
            </a:pPr>
            <a:r>
              <a:rPr b="0" i="0" lang="en-GB" sz="2400" u="none" cap="none" strike="noStrike">
                <a:solidFill>
                  <a:schemeClr val="lt1"/>
                </a:solidFill>
                <a:latin typeface="Calibri"/>
                <a:ea typeface="Calibri"/>
                <a:cs typeface="Calibri"/>
                <a:sym typeface="Calibri"/>
              </a:rPr>
              <a:t>A Touch ball must  be approved by FIT. </a:t>
            </a:r>
            <a:br>
              <a:rPr b="0" i="0" lang="en-GB" sz="2400" u="none" cap="none" strike="noStrike">
                <a:solidFill>
                  <a:schemeClr val="lt1"/>
                </a:solidFill>
                <a:latin typeface="Calibri"/>
                <a:ea typeface="Calibri"/>
                <a:cs typeface="Calibri"/>
                <a:sym typeface="Calibri"/>
              </a:rPr>
            </a:br>
            <a:r>
              <a:rPr b="0" i="0" lang="en-GB" sz="2400" u="none" cap="none" strike="noStrike">
                <a:solidFill>
                  <a:schemeClr val="lt1"/>
                </a:solidFill>
                <a:latin typeface="Calibri"/>
                <a:ea typeface="Calibri"/>
                <a:cs typeface="Calibri"/>
                <a:sym typeface="Calibri"/>
              </a:rPr>
              <a:t>Size 4 is approximately the same.</a:t>
            </a:r>
            <a:endParaRPr b="0" i="0" sz="1400" u="none" cap="none" strike="noStrike">
              <a:solidFill>
                <a:srgbClr val="000000"/>
              </a:solidFill>
              <a:latin typeface="Arial"/>
              <a:ea typeface="Arial"/>
              <a:cs typeface="Arial"/>
              <a:sym typeface="Arial"/>
            </a:endParaRPr>
          </a:p>
        </p:txBody>
      </p:sp>
      <p:sp>
        <p:nvSpPr>
          <p:cNvPr id="148" name="Google Shape;148;p8"/>
          <p:cNvSpPr txBox="1"/>
          <p:nvPr/>
        </p:nvSpPr>
        <p:spPr>
          <a:xfrm>
            <a:off x="128337" y="1544040"/>
            <a:ext cx="2856910" cy="11079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600"/>
              <a:buFont typeface="Arial"/>
              <a:buNone/>
            </a:pPr>
            <a:r>
              <a:rPr b="0" i="0" lang="en-GB" sz="6600" u="none" cap="none" strike="noStrike">
                <a:solidFill>
                  <a:schemeClr val="dk1"/>
                </a:solidFill>
                <a:latin typeface="Arial"/>
                <a:ea typeface="Arial"/>
                <a:cs typeface="Arial"/>
                <a:sym typeface="Arial"/>
              </a:rPr>
              <a:t>Size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9"/>
          <p:cNvSpPr txBox="1"/>
          <p:nvPr>
            <p:ph type="title"/>
          </p:nvPr>
        </p:nvSpPr>
        <p:spPr>
          <a:xfrm>
            <a:off x="924732" y="2069913"/>
            <a:ext cx="7128792" cy="71101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4410"/>
              <a:buFont typeface="Calibri"/>
              <a:buNone/>
            </a:pPr>
            <a:r>
              <a:rPr b="1" i="0" lang="en-GB" sz="4410" u="none" cap="none" strike="noStrike">
                <a:solidFill>
                  <a:schemeClr val="dk1"/>
                </a:solidFill>
                <a:latin typeface="Calibri"/>
                <a:ea typeface="Calibri"/>
                <a:cs typeface="Calibri"/>
                <a:sym typeface="Calibri"/>
              </a:rPr>
              <a:t>MODULE 2</a:t>
            </a:r>
            <a:br>
              <a:rPr b="1" i="0" lang="en-GB" sz="4410" u="none" cap="none" strike="noStrike">
                <a:solidFill>
                  <a:schemeClr val="dk1"/>
                </a:solidFill>
                <a:latin typeface="Arial"/>
                <a:ea typeface="Arial"/>
                <a:cs typeface="Arial"/>
                <a:sym typeface="Arial"/>
              </a:rPr>
            </a:br>
            <a:br>
              <a:rPr b="1" i="0" lang="en-GB" sz="3600" u="none" cap="none" strike="noStrike">
                <a:solidFill>
                  <a:schemeClr val="dk1"/>
                </a:solidFill>
                <a:latin typeface="Arial"/>
                <a:ea typeface="Arial"/>
                <a:cs typeface="Arial"/>
                <a:sym typeface="Arial"/>
              </a:rPr>
            </a:br>
            <a:r>
              <a:rPr b="1" i="0" lang="en-GB" sz="3600" u="none" cap="none" strike="noStrike">
                <a:solidFill>
                  <a:schemeClr val="dk1"/>
                </a:solidFill>
                <a:latin typeface="Calibri"/>
                <a:ea typeface="Calibri"/>
                <a:cs typeface="Calibri"/>
                <a:sym typeface="Calibri"/>
              </a:rPr>
              <a:t>PRE-GAME</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lank">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Bronwyn Wake</dc:creator>
</cp:coreProperties>
</file>